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Lst>
  <p:notesMasterIdLst>
    <p:notesMasterId r:id="rId28"/>
  </p:notesMasterIdLst>
  <p:sldIdLst>
    <p:sldId id="256" r:id="rId2"/>
    <p:sldId id="258" r:id="rId3"/>
    <p:sldId id="259" r:id="rId4"/>
    <p:sldId id="260" r:id="rId5"/>
    <p:sldId id="261" r:id="rId6"/>
    <p:sldId id="264" r:id="rId7"/>
    <p:sldId id="265" r:id="rId8"/>
    <p:sldId id="262" r:id="rId9"/>
    <p:sldId id="263" r:id="rId10"/>
    <p:sldId id="283" r:id="rId11"/>
    <p:sldId id="269" r:id="rId12"/>
    <p:sldId id="272" r:id="rId13"/>
    <p:sldId id="266" r:id="rId14"/>
    <p:sldId id="274" r:id="rId15"/>
    <p:sldId id="271" r:id="rId16"/>
    <p:sldId id="268" r:id="rId17"/>
    <p:sldId id="284" r:id="rId18"/>
    <p:sldId id="278" r:id="rId19"/>
    <p:sldId id="275" r:id="rId20"/>
    <p:sldId id="276" r:id="rId21"/>
    <p:sldId id="277" r:id="rId22"/>
    <p:sldId id="279" r:id="rId23"/>
    <p:sldId id="285" r:id="rId24"/>
    <p:sldId id="280" r:id="rId25"/>
    <p:sldId id="282"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6D6DAB14-0EBE-4DE0-AA58-4D441097ADA5}">
          <p14:sldIdLst>
            <p14:sldId id="256"/>
            <p14:sldId id="258"/>
            <p14:sldId id="259"/>
            <p14:sldId id="260"/>
            <p14:sldId id="261"/>
            <p14:sldId id="264"/>
            <p14:sldId id="265"/>
            <p14:sldId id="262"/>
            <p14:sldId id="263"/>
            <p14:sldId id="283"/>
            <p14:sldId id="269"/>
            <p14:sldId id="272"/>
            <p14:sldId id="266"/>
            <p14:sldId id="274"/>
            <p14:sldId id="271"/>
            <p14:sldId id="268"/>
            <p14:sldId id="284"/>
            <p14:sldId id="278"/>
            <p14:sldId id="275"/>
            <p14:sldId id="276"/>
            <p14:sldId id="277"/>
            <p14:sldId id="279"/>
            <p14:sldId id="285"/>
            <p14:sldId id="280"/>
            <p14:sldId id="282"/>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F80462-55AE-424D-BBBD-FE1D6E5CA9AF}" v="2" dt="2025-05-24T13:21:52.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Schenzer" userId="ce3ce1b3f52eb966" providerId="LiveId" clId="{52F80462-55AE-424D-BBBD-FE1D6E5CA9AF}"/>
    <pc:docChg chg="addSld delSld modSld modSection">
      <pc:chgData name="Melanie Schenzer" userId="ce3ce1b3f52eb966" providerId="LiveId" clId="{52F80462-55AE-424D-BBBD-FE1D6E5CA9AF}" dt="2025-05-24T13:22:37.902" v="28" actId="403"/>
      <pc:docMkLst>
        <pc:docMk/>
      </pc:docMkLst>
      <pc:sldChg chg="modSp add mod">
        <pc:chgData name="Melanie Schenzer" userId="ce3ce1b3f52eb966" providerId="LiveId" clId="{52F80462-55AE-424D-BBBD-FE1D6E5CA9AF}" dt="2025-05-24T13:22:37.902" v="28" actId="403"/>
        <pc:sldMkLst>
          <pc:docMk/>
          <pc:sldMk cId="1901249751" sldId="285"/>
        </pc:sldMkLst>
        <pc:spChg chg="mod">
          <ac:chgData name="Melanie Schenzer" userId="ce3ce1b3f52eb966" providerId="LiveId" clId="{52F80462-55AE-424D-BBBD-FE1D6E5CA9AF}" dt="2025-05-24T13:21:47.731" v="16" actId="20577"/>
          <ac:spMkLst>
            <pc:docMk/>
            <pc:sldMk cId="1901249751" sldId="285"/>
            <ac:spMk id="2" creationId="{738A31E7-319D-CC99-E9F7-8E57993BA30C}"/>
          </ac:spMkLst>
        </pc:spChg>
        <pc:spChg chg="mod">
          <ac:chgData name="Melanie Schenzer" userId="ce3ce1b3f52eb966" providerId="LiveId" clId="{52F80462-55AE-424D-BBBD-FE1D6E5CA9AF}" dt="2025-05-24T13:22:37.902" v="28" actId="403"/>
          <ac:spMkLst>
            <pc:docMk/>
            <pc:sldMk cId="1901249751" sldId="285"/>
            <ac:spMk id="3" creationId="{7B214B02-37F7-2A45-9D7F-15389E7E21FE}"/>
          </ac:spMkLst>
        </pc:spChg>
      </pc:sldChg>
      <pc:sldChg chg="addSp new del">
        <pc:chgData name="Melanie Schenzer" userId="ce3ce1b3f52eb966" providerId="LiveId" clId="{52F80462-55AE-424D-BBBD-FE1D6E5CA9AF}" dt="2025-05-24T13:21:35.189" v="2" actId="2696"/>
        <pc:sldMkLst>
          <pc:docMk/>
          <pc:sldMk cId="2880936127" sldId="285"/>
        </pc:sldMkLst>
        <pc:picChg chg="add">
          <ac:chgData name="Melanie Schenzer" userId="ce3ce1b3f52eb966" providerId="LiveId" clId="{52F80462-55AE-424D-BBBD-FE1D6E5CA9AF}" dt="2025-05-24T13:21:24.131" v="1"/>
          <ac:picMkLst>
            <pc:docMk/>
            <pc:sldMk cId="2880936127" sldId="285"/>
            <ac:picMk id="4" creationId="{1E095168-A3CE-8FB9-3BA8-760A3396F65E}"/>
          </ac:picMkLst>
        </pc:picChg>
      </pc:sldChg>
      <pc:sldChg chg="delSp add del setBg delDesignElem">
        <pc:chgData name="Melanie Schenzer" userId="ce3ce1b3f52eb966" providerId="LiveId" clId="{52F80462-55AE-424D-BBBD-FE1D6E5CA9AF}" dt="2025-05-24T13:22:03.037" v="19" actId="2696"/>
        <pc:sldMkLst>
          <pc:docMk/>
          <pc:sldMk cId="1929339282" sldId="286"/>
        </pc:sldMkLst>
        <pc:spChg chg="del">
          <ac:chgData name="Melanie Schenzer" userId="ce3ce1b3f52eb966" providerId="LiveId" clId="{52F80462-55AE-424D-BBBD-FE1D6E5CA9AF}" dt="2025-05-24T13:21:52.496" v="18"/>
          <ac:spMkLst>
            <pc:docMk/>
            <pc:sldMk cId="1929339282" sldId="286"/>
            <ac:spMk id="8" creationId="{DB173215-14CC-B7DE-D65C-7C49E2ACADE1}"/>
          </ac:spMkLst>
        </pc:spChg>
        <pc:spChg chg="del">
          <ac:chgData name="Melanie Schenzer" userId="ce3ce1b3f52eb966" providerId="LiveId" clId="{52F80462-55AE-424D-BBBD-FE1D6E5CA9AF}" dt="2025-05-24T13:21:52.496" v="18"/>
          <ac:spMkLst>
            <pc:docMk/>
            <pc:sldMk cId="1929339282" sldId="286"/>
            <ac:spMk id="10" creationId="{2814B661-9F7D-70D2-C94B-5F43D2716635}"/>
          </ac:spMkLst>
        </pc:spChg>
      </pc:sldChg>
    </pc:docChg>
  </pc:docChgLst>
  <pc:docChgLst>
    <pc:chgData name="Melanie Schenzer" userId="ce3ce1b3f52eb966" providerId="LiveId" clId="{3E595031-0D48-4346-911F-5D5CC5D584E6}"/>
    <pc:docChg chg="delSld modSection">
      <pc:chgData name="Melanie Schenzer" userId="ce3ce1b3f52eb966" providerId="LiveId" clId="{3E595031-0D48-4346-911F-5D5CC5D584E6}" dt="2025-01-08T18:00:48.085" v="0" actId="47"/>
      <pc:docMkLst>
        <pc:docMk/>
      </pc:docMkLst>
      <pc:sldChg chg="del">
        <pc:chgData name="Melanie Schenzer" userId="ce3ce1b3f52eb966" providerId="LiveId" clId="{3E595031-0D48-4346-911F-5D5CC5D584E6}" dt="2025-01-08T18:00:48.085" v="0" actId="47"/>
        <pc:sldMkLst>
          <pc:docMk/>
          <pc:sldMk cId="1874898372" sldId="27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A5B77-AED6-44BA-85A6-40B9B82EA02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91A3BE2-1808-4179-B75B-DA4D4DBB0F24}">
      <dgm:prSet/>
      <dgm:spPr/>
      <dgm:t>
        <a:bodyPr/>
        <a:lstStyle/>
        <a:p>
          <a:r>
            <a:rPr lang="de-DE" b="1">
              <a:effectLst>
                <a:outerShdw blurRad="38100" dist="38100" dir="2700000" algn="tl">
                  <a:srgbClr val="000000">
                    <a:alpha val="43137"/>
                  </a:srgbClr>
                </a:outerShdw>
              </a:effectLst>
            </a:rPr>
            <a:t>1. Trainingsgrundsätze</a:t>
          </a:r>
          <a:endParaRPr lang="en-US" b="1">
            <a:effectLst>
              <a:outerShdw blurRad="38100" dist="38100" dir="2700000" algn="tl">
                <a:srgbClr val="000000">
                  <a:alpha val="43137"/>
                </a:srgbClr>
              </a:outerShdw>
            </a:effectLst>
          </a:endParaRPr>
        </a:p>
      </dgm:t>
    </dgm:pt>
    <dgm:pt modelId="{26FB4C68-C234-42A7-A059-79B5935078D7}" type="parTrans" cxnId="{8A8E2B2A-0D82-4667-9126-B35027943276}">
      <dgm:prSet/>
      <dgm:spPr/>
      <dgm:t>
        <a:bodyPr/>
        <a:lstStyle/>
        <a:p>
          <a:endParaRPr lang="en-US"/>
        </a:p>
      </dgm:t>
    </dgm:pt>
    <dgm:pt modelId="{0BF96610-C022-4239-B147-E14DE8598754}" type="sibTrans" cxnId="{8A8E2B2A-0D82-4667-9126-B35027943276}">
      <dgm:prSet/>
      <dgm:spPr/>
      <dgm:t>
        <a:bodyPr/>
        <a:lstStyle/>
        <a:p>
          <a:endParaRPr lang="en-US"/>
        </a:p>
      </dgm:t>
    </dgm:pt>
    <dgm:pt modelId="{2987FA07-5BD9-420B-8775-D77C2540FC7F}">
      <dgm:prSet/>
      <dgm:spPr/>
      <dgm:t>
        <a:bodyPr/>
        <a:lstStyle/>
        <a:p>
          <a:r>
            <a:rPr lang="en-US" b="1">
              <a:effectLst>
                <a:outerShdw blurRad="38100" dist="38100" dir="2700000" algn="tl">
                  <a:srgbClr val="000000">
                    <a:alpha val="43137"/>
                  </a:srgbClr>
                </a:outerShdw>
              </a:effectLst>
            </a:rPr>
            <a:t>2. Checkliste, Hausaufgabe über den ganzen Kurs hinweg</a:t>
          </a:r>
        </a:p>
      </dgm:t>
    </dgm:pt>
    <dgm:pt modelId="{3EC63603-36EA-43AF-B494-E9253569FA18}" type="parTrans" cxnId="{892D59DE-8F09-494E-8E15-63FAE3ED2493}">
      <dgm:prSet/>
      <dgm:spPr/>
      <dgm:t>
        <a:bodyPr/>
        <a:lstStyle/>
        <a:p>
          <a:endParaRPr lang="en-US"/>
        </a:p>
      </dgm:t>
    </dgm:pt>
    <dgm:pt modelId="{D31FEDBF-31E4-41E5-B722-47111E9D6782}" type="sibTrans" cxnId="{892D59DE-8F09-494E-8E15-63FAE3ED2493}">
      <dgm:prSet/>
      <dgm:spPr/>
      <dgm:t>
        <a:bodyPr/>
        <a:lstStyle/>
        <a:p>
          <a:endParaRPr lang="en-US"/>
        </a:p>
      </dgm:t>
    </dgm:pt>
    <dgm:pt modelId="{A54C2D0C-431D-41C5-BC46-A3397AF67EAA}">
      <dgm:prSet/>
      <dgm:spPr/>
      <dgm:t>
        <a:bodyPr/>
        <a:lstStyle/>
        <a:p>
          <a:r>
            <a:rPr lang="en-US" b="1">
              <a:effectLst>
                <a:outerShdw blurRad="38100" dist="38100" dir="2700000" algn="tl">
                  <a:srgbClr val="000000">
                    <a:alpha val="43137"/>
                  </a:srgbClr>
                </a:outerShdw>
              </a:effectLst>
            </a:rPr>
            <a:t>3. Trainingspläne</a:t>
          </a:r>
        </a:p>
      </dgm:t>
    </dgm:pt>
    <dgm:pt modelId="{383868A7-8CE0-41EF-80B9-C84DE8458CE7}" type="parTrans" cxnId="{DD09CFF0-56D2-40A8-86EF-2BA1C8C7F7BD}">
      <dgm:prSet/>
      <dgm:spPr/>
      <dgm:t>
        <a:bodyPr/>
        <a:lstStyle/>
        <a:p>
          <a:endParaRPr lang="en-US"/>
        </a:p>
      </dgm:t>
    </dgm:pt>
    <dgm:pt modelId="{D2540E89-22A5-4A6A-956A-9FD98AEC5E75}" type="sibTrans" cxnId="{DD09CFF0-56D2-40A8-86EF-2BA1C8C7F7BD}">
      <dgm:prSet/>
      <dgm:spPr/>
      <dgm:t>
        <a:bodyPr/>
        <a:lstStyle/>
        <a:p>
          <a:endParaRPr lang="en-US"/>
        </a:p>
      </dgm:t>
    </dgm:pt>
    <dgm:pt modelId="{B08C259B-069F-4F71-9E7E-C94449B33D08}">
      <dgm:prSet/>
      <dgm:spPr/>
      <dgm:t>
        <a:bodyPr/>
        <a:lstStyle/>
        <a:p>
          <a:r>
            <a:rPr lang="de-DE" b="1">
              <a:effectLst>
                <a:outerShdw blurRad="38100" dist="38100" dir="2700000" algn="tl">
                  <a:srgbClr val="000000">
                    <a:alpha val="43137"/>
                  </a:srgbClr>
                </a:outerShdw>
              </a:effectLst>
            </a:rPr>
            <a:t>4. Signale für Verhalten</a:t>
          </a:r>
          <a:endParaRPr lang="en-US" b="1">
            <a:effectLst>
              <a:outerShdw blurRad="38100" dist="38100" dir="2700000" algn="tl">
                <a:srgbClr val="000000">
                  <a:alpha val="43137"/>
                </a:srgbClr>
              </a:outerShdw>
            </a:effectLst>
          </a:endParaRPr>
        </a:p>
      </dgm:t>
    </dgm:pt>
    <dgm:pt modelId="{E0DEEA3F-1592-4870-B766-17459DB67CA9}" type="parTrans" cxnId="{8564DBC7-83DF-4F15-88BD-21A485837348}">
      <dgm:prSet/>
      <dgm:spPr/>
      <dgm:t>
        <a:bodyPr/>
        <a:lstStyle/>
        <a:p>
          <a:endParaRPr lang="en-US"/>
        </a:p>
      </dgm:t>
    </dgm:pt>
    <dgm:pt modelId="{DE640D5B-969E-4090-B3CF-120056AB961F}" type="sibTrans" cxnId="{8564DBC7-83DF-4F15-88BD-21A485837348}">
      <dgm:prSet/>
      <dgm:spPr/>
      <dgm:t>
        <a:bodyPr/>
        <a:lstStyle/>
        <a:p>
          <a:endParaRPr lang="en-US"/>
        </a:p>
      </dgm:t>
    </dgm:pt>
    <dgm:pt modelId="{DFBAFAFC-8324-42B0-B1B4-127EFE2F8E68}">
      <dgm:prSet/>
      <dgm:spPr/>
      <dgm:t>
        <a:bodyPr/>
        <a:lstStyle/>
        <a:p>
          <a:r>
            <a:rPr lang="de-DE" b="1">
              <a:effectLst>
                <a:outerShdw blurRad="38100" dist="38100" dir="2700000" algn="tl">
                  <a:srgbClr val="000000">
                    <a:alpha val="43137"/>
                  </a:srgbClr>
                </a:outerShdw>
              </a:effectLst>
            </a:rPr>
            <a:t>5. Stress-Verhalten</a:t>
          </a:r>
          <a:endParaRPr lang="en-US" b="1">
            <a:effectLst>
              <a:outerShdw blurRad="38100" dist="38100" dir="2700000" algn="tl">
                <a:srgbClr val="000000">
                  <a:alpha val="43137"/>
                </a:srgbClr>
              </a:outerShdw>
            </a:effectLst>
          </a:endParaRPr>
        </a:p>
      </dgm:t>
    </dgm:pt>
    <dgm:pt modelId="{F997F94A-8D19-4182-8B8F-FFAAB27EABBC}" type="parTrans" cxnId="{E2553C53-6368-4C14-9438-D8DA0336BF73}">
      <dgm:prSet/>
      <dgm:spPr/>
      <dgm:t>
        <a:bodyPr/>
        <a:lstStyle/>
        <a:p>
          <a:endParaRPr lang="de-DE"/>
        </a:p>
      </dgm:t>
    </dgm:pt>
    <dgm:pt modelId="{6DCE6682-3013-48AD-B5CC-BE138C981B92}" type="sibTrans" cxnId="{E2553C53-6368-4C14-9438-D8DA0336BF73}">
      <dgm:prSet/>
      <dgm:spPr/>
      <dgm:t>
        <a:bodyPr/>
        <a:lstStyle/>
        <a:p>
          <a:endParaRPr lang="de-DE"/>
        </a:p>
      </dgm:t>
    </dgm:pt>
    <dgm:pt modelId="{154EB375-1700-4388-A6E2-8B212AD197DD}" type="pres">
      <dgm:prSet presAssocID="{6D1A5B77-AED6-44BA-85A6-40B9B82EA025}" presName="outerComposite" presStyleCnt="0">
        <dgm:presLayoutVars>
          <dgm:chMax val="5"/>
          <dgm:dir/>
          <dgm:resizeHandles val="exact"/>
        </dgm:presLayoutVars>
      </dgm:prSet>
      <dgm:spPr/>
    </dgm:pt>
    <dgm:pt modelId="{A5CE586D-AA5D-4C8E-90EF-F23D3D2B7BDE}" type="pres">
      <dgm:prSet presAssocID="{6D1A5B77-AED6-44BA-85A6-40B9B82EA025}" presName="dummyMaxCanvas" presStyleCnt="0">
        <dgm:presLayoutVars/>
      </dgm:prSet>
      <dgm:spPr/>
    </dgm:pt>
    <dgm:pt modelId="{4C1DAFF6-39AA-42DA-976C-8DAEDB4B2851}" type="pres">
      <dgm:prSet presAssocID="{6D1A5B77-AED6-44BA-85A6-40B9B82EA025}" presName="FiveNodes_1" presStyleLbl="node1" presStyleIdx="0" presStyleCnt="5">
        <dgm:presLayoutVars>
          <dgm:bulletEnabled val="1"/>
        </dgm:presLayoutVars>
      </dgm:prSet>
      <dgm:spPr/>
    </dgm:pt>
    <dgm:pt modelId="{AC5FE0FE-1DDA-4423-BE5F-101F959F3651}" type="pres">
      <dgm:prSet presAssocID="{6D1A5B77-AED6-44BA-85A6-40B9B82EA025}" presName="FiveNodes_2" presStyleLbl="node1" presStyleIdx="1" presStyleCnt="5" custLinFactNeighborX="-666">
        <dgm:presLayoutVars>
          <dgm:bulletEnabled val="1"/>
        </dgm:presLayoutVars>
      </dgm:prSet>
      <dgm:spPr/>
    </dgm:pt>
    <dgm:pt modelId="{0FA1A68B-C8F9-40DE-8ABA-8EAD857D5124}" type="pres">
      <dgm:prSet presAssocID="{6D1A5B77-AED6-44BA-85A6-40B9B82EA025}" presName="FiveNodes_3" presStyleLbl="node1" presStyleIdx="2" presStyleCnt="5">
        <dgm:presLayoutVars>
          <dgm:bulletEnabled val="1"/>
        </dgm:presLayoutVars>
      </dgm:prSet>
      <dgm:spPr/>
    </dgm:pt>
    <dgm:pt modelId="{FC29F7E2-B961-4CB2-A5CD-1B9C04CE90BB}" type="pres">
      <dgm:prSet presAssocID="{6D1A5B77-AED6-44BA-85A6-40B9B82EA025}" presName="FiveNodes_4" presStyleLbl="node1" presStyleIdx="3" presStyleCnt="5">
        <dgm:presLayoutVars>
          <dgm:bulletEnabled val="1"/>
        </dgm:presLayoutVars>
      </dgm:prSet>
      <dgm:spPr/>
    </dgm:pt>
    <dgm:pt modelId="{6991E1C5-1AAA-4DBD-9BB9-C865215BCEB0}" type="pres">
      <dgm:prSet presAssocID="{6D1A5B77-AED6-44BA-85A6-40B9B82EA025}" presName="FiveNodes_5" presStyleLbl="node1" presStyleIdx="4" presStyleCnt="5">
        <dgm:presLayoutVars>
          <dgm:bulletEnabled val="1"/>
        </dgm:presLayoutVars>
      </dgm:prSet>
      <dgm:spPr/>
    </dgm:pt>
    <dgm:pt modelId="{D65C2495-ADDC-493D-B7FA-EBE306FC1341}" type="pres">
      <dgm:prSet presAssocID="{6D1A5B77-AED6-44BA-85A6-40B9B82EA025}" presName="FiveConn_1-2" presStyleLbl="fgAccFollowNode1" presStyleIdx="0" presStyleCnt="4">
        <dgm:presLayoutVars>
          <dgm:bulletEnabled val="1"/>
        </dgm:presLayoutVars>
      </dgm:prSet>
      <dgm:spPr/>
    </dgm:pt>
    <dgm:pt modelId="{737FE39D-8957-462B-8361-A6C51E823402}" type="pres">
      <dgm:prSet presAssocID="{6D1A5B77-AED6-44BA-85A6-40B9B82EA025}" presName="FiveConn_2-3" presStyleLbl="fgAccFollowNode1" presStyleIdx="1" presStyleCnt="4">
        <dgm:presLayoutVars>
          <dgm:bulletEnabled val="1"/>
        </dgm:presLayoutVars>
      </dgm:prSet>
      <dgm:spPr/>
    </dgm:pt>
    <dgm:pt modelId="{4CDC4E88-14D7-483D-9E78-B4CC25D10B6A}" type="pres">
      <dgm:prSet presAssocID="{6D1A5B77-AED6-44BA-85A6-40B9B82EA025}" presName="FiveConn_3-4" presStyleLbl="fgAccFollowNode1" presStyleIdx="2" presStyleCnt="4">
        <dgm:presLayoutVars>
          <dgm:bulletEnabled val="1"/>
        </dgm:presLayoutVars>
      </dgm:prSet>
      <dgm:spPr/>
    </dgm:pt>
    <dgm:pt modelId="{E03C295E-9EAB-4CFB-9BE5-971021510DDC}" type="pres">
      <dgm:prSet presAssocID="{6D1A5B77-AED6-44BA-85A6-40B9B82EA025}" presName="FiveConn_4-5" presStyleLbl="fgAccFollowNode1" presStyleIdx="3" presStyleCnt="4">
        <dgm:presLayoutVars>
          <dgm:bulletEnabled val="1"/>
        </dgm:presLayoutVars>
      </dgm:prSet>
      <dgm:spPr/>
    </dgm:pt>
    <dgm:pt modelId="{F2D7AD0E-D757-43E2-928C-64BA350E8E05}" type="pres">
      <dgm:prSet presAssocID="{6D1A5B77-AED6-44BA-85A6-40B9B82EA025}" presName="FiveNodes_1_text" presStyleLbl="node1" presStyleIdx="4" presStyleCnt="5">
        <dgm:presLayoutVars>
          <dgm:bulletEnabled val="1"/>
        </dgm:presLayoutVars>
      </dgm:prSet>
      <dgm:spPr/>
    </dgm:pt>
    <dgm:pt modelId="{623CA2BF-ABD8-440D-9660-BEB9C2BCF147}" type="pres">
      <dgm:prSet presAssocID="{6D1A5B77-AED6-44BA-85A6-40B9B82EA025}" presName="FiveNodes_2_text" presStyleLbl="node1" presStyleIdx="4" presStyleCnt="5">
        <dgm:presLayoutVars>
          <dgm:bulletEnabled val="1"/>
        </dgm:presLayoutVars>
      </dgm:prSet>
      <dgm:spPr/>
    </dgm:pt>
    <dgm:pt modelId="{8808069A-2047-438E-8B71-41CA1E6B0756}" type="pres">
      <dgm:prSet presAssocID="{6D1A5B77-AED6-44BA-85A6-40B9B82EA025}" presName="FiveNodes_3_text" presStyleLbl="node1" presStyleIdx="4" presStyleCnt="5">
        <dgm:presLayoutVars>
          <dgm:bulletEnabled val="1"/>
        </dgm:presLayoutVars>
      </dgm:prSet>
      <dgm:spPr/>
    </dgm:pt>
    <dgm:pt modelId="{1AE7F5D2-8DCA-4005-9FD9-ED02C5C928F4}" type="pres">
      <dgm:prSet presAssocID="{6D1A5B77-AED6-44BA-85A6-40B9B82EA025}" presName="FiveNodes_4_text" presStyleLbl="node1" presStyleIdx="4" presStyleCnt="5">
        <dgm:presLayoutVars>
          <dgm:bulletEnabled val="1"/>
        </dgm:presLayoutVars>
      </dgm:prSet>
      <dgm:spPr/>
    </dgm:pt>
    <dgm:pt modelId="{86A14CBD-16D9-43A6-8CA9-B90CC7953582}" type="pres">
      <dgm:prSet presAssocID="{6D1A5B77-AED6-44BA-85A6-40B9B82EA025}" presName="FiveNodes_5_text" presStyleLbl="node1" presStyleIdx="4" presStyleCnt="5">
        <dgm:presLayoutVars>
          <dgm:bulletEnabled val="1"/>
        </dgm:presLayoutVars>
      </dgm:prSet>
      <dgm:spPr/>
    </dgm:pt>
  </dgm:ptLst>
  <dgm:cxnLst>
    <dgm:cxn modelId="{55682F02-08F4-4240-A48E-E1FA74BE04F2}" type="presOf" srcId="{DFBAFAFC-8324-42B0-B1B4-127EFE2F8E68}" destId="{6991E1C5-1AAA-4DBD-9BB9-C865215BCEB0}" srcOrd="0" destOrd="0" presId="urn:microsoft.com/office/officeart/2005/8/layout/vProcess5"/>
    <dgm:cxn modelId="{F5DC1005-2FB6-48B7-969E-105EBB2EA6E4}" type="presOf" srcId="{A54C2D0C-431D-41C5-BC46-A3397AF67EAA}" destId="{0FA1A68B-C8F9-40DE-8ABA-8EAD857D5124}" srcOrd="0" destOrd="0" presId="urn:microsoft.com/office/officeart/2005/8/layout/vProcess5"/>
    <dgm:cxn modelId="{64C7F80E-8863-4FB6-8804-CB35DD1FA905}" type="presOf" srcId="{DE640D5B-969E-4090-B3CF-120056AB961F}" destId="{E03C295E-9EAB-4CFB-9BE5-971021510DDC}" srcOrd="0" destOrd="0" presId="urn:microsoft.com/office/officeart/2005/8/layout/vProcess5"/>
    <dgm:cxn modelId="{FFEEC420-9A7B-4BA3-8136-FB2F385C439A}" type="presOf" srcId="{6D1A5B77-AED6-44BA-85A6-40B9B82EA025}" destId="{154EB375-1700-4388-A6E2-8B212AD197DD}" srcOrd="0" destOrd="0" presId="urn:microsoft.com/office/officeart/2005/8/layout/vProcess5"/>
    <dgm:cxn modelId="{8A8E2B2A-0D82-4667-9126-B35027943276}" srcId="{6D1A5B77-AED6-44BA-85A6-40B9B82EA025}" destId="{D91A3BE2-1808-4179-B75B-DA4D4DBB0F24}" srcOrd="0" destOrd="0" parTransId="{26FB4C68-C234-42A7-A059-79B5935078D7}" sibTransId="{0BF96610-C022-4239-B147-E14DE8598754}"/>
    <dgm:cxn modelId="{84BCEC2A-5DD3-4A5E-BAD0-381D36C83708}" type="presOf" srcId="{0BF96610-C022-4239-B147-E14DE8598754}" destId="{D65C2495-ADDC-493D-B7FA-EBE306FC1341}" srcOrd="0" destOrd="0" presId="urn:microsoft.com/office/officeart/2005/8/layout/vProcess5"/>
    <dgm:cxn modelId="{A5017745-34D9-4912-889C-312228BDA3BC}" type="presOf" srcId="{D31FEDBF-31E4-41E5-B722-47111E9D6782}" destId="{737FE39D-8957-462B-8361-A6C51E823402}" srcOrd="0" destOrd="0" presId="urn:microsoft.com/office/officeart/2005/8/layout/vProcess5"/>
    <dgm:cxn modelId="{E2553C53-6368-4C14-9438-D8DA0336BF73}" srcId="{6D1A5B77-AED6-44BA-85A6-40B9B82EA025}" destId="{DFBAFAFC-8324-42B0-B1B4-127EFE2F8E68}" srcOrd="4" destOrd="0" parTransId="{F997F94A-8D19-4182-8B8F-FFAAB27EABBC}" sibTransId="{6DCE6682-3013-48AD-B5CC-BE138C981B92}"/>
    <dgm:cxn modelId="{5686D483-3B12-4185-8524-106605B622EA}" type="presOf" srcId="{B08C259B-069F-4F71-9E7E-C94449B33D08}" destId="{FC29F7E2-B961-4CB2-A5CD-1B9C04CE90BB}" srcOrd="0" destOrd="0" presId="urn:microsoft.com/office/officeart/2005/8/layout/vProcess5"/>
    <dgm:cxn modelId="{44596E8A-E72C-4A36-B5C7-A5F3085438D0}" type="presOf" srcId="{2987FA07-5BD9-420B-8775-D77C2540FC7F}" destId="{623CA2BF-ABD8-440D-9660-BEB9C2BCF147}" srcOrd="1" destOrd="0" presId="urn:microsoft.com/office/officeart/2005/8/layout/vProcess5"/>
    <dgm:cxn modelId="{DA6F2EA6-6D25-41D7-8BB9-332BA895EB25}" type="presOf" srcId="{B08C259B-069F-4F71-9E7E-C94449B33D08}" destId="{1AE7F5D2-8DCA-4005-9FD9-ED02C5C928F4}" srcOrd="1" destOrd="0" presId="urn:microsoft.com/office/officeart/2005/8/layout/vProcess5"/>
    <dgm:cxn modelId="{5B3BC9AA-19BC-4662-B438-02DD39806948}" type="presOf" srcId="{D91A3BE2-1808-4179-B75B-DA4D4DBB0F24}" destId="{F2D7AD0E-D757-43E2-928C-64BA350E8E05}" srcOrd="1" destOrd="0" presId="urn:microsoft.com/office/officeart/2005/8/layout/vProcess5"/>
    <dgm:cxn modelId="{823C32C7-2BF3-499C-AA76-6084E5EB8092}" type="presOf" srcId="{D2540E89-22A5-4A6A-956A-9FD98AEC5E75}" destId="{4CDC4E88-14D7-483D-9E78-B4CC25D10B6A}" srcOrd="0" destOrd="0" presId="urn:microsoft.com/office/officeart/2005/8/layout/vProcess5"/>
    <dgm:cxn modelId="{8564DBC7-83DF-4F15-88BD-21A485837348}" srcId="{6D1A5B77-AED6-44BA-85A6-40B9B82EA025}" destId="{B08C259B-069F-4F71-9E7E-C94449B33D08}" srcOrd="3" destOrd="0" parTransId="{E0DEEA3F-1592-4870-B766-17459DB67CA9}" sibTransId="{DE640D5B-969E-4090-B3CF-120056AB961F}"/>
    <dgm:cxn modelId="{C74E8BD5-FB02-480A-A439-E53DE6DB74DC}" type="presOf" srcId="{D91A3BE2-1808-4179-B75B-DA4D4DBB0F24}" destId="{4C1DAFF6-39AA-42DA-976C-8DAEDB4B2851}" srcOrd="0" destOrd="0" presId="urn:microsoft.com/office/officeart/2005/8/layout/vProcess5"/>
    <dgm:cxn modelId="{DE9BBADD-A779-4898-9D75-9B7563D939AB}" type="presOf" srcId="{A54C2D0C-431D-41C5-BC46-A3397AF67EAA}" destId="{8808069A-2047-438E-8B71-41CA1E6B0756}" srcOrd="1" destOrd="0" presId="urn:microsoft.com/office/officeart/2005/8/layout/vProcess5"/>
    <dgm:cxn modelId="{892D59DE-8F09-494E-8E15-63FAE3ED2493}" srcId="{6D1A5B77-AED6-44BA-85A6-40B9B82EA025}" destId="{2987FA07-5BD9-420B-8775-D77C2540FC7F}" srcOrd="1" destOrd="0" parTransId="{3EC63603-36EA-43AF-B494-E9253569FA18}" sibTransId="{D31FEDBF-31E4-41E5-B722-47111E9D6782}"/>
    <dgm:cxn modelId="{870EF0ED-1ECC-4453-B767-D0953194A705}" type="presOf" srcId="{DFBAFAFC-8324-42B0-B1B4-127EFE2F8E68}" destId="{86A14CBD-16D9-43A6-8CA9-B90CC7953582}" srcOrd="1" destOrd="0" presId="urn:microsoft.com/office/officeart/2005/8/layout/vProcess5"/>
    <dgm:cxn modelId="{DD09CFF0-56D2-40A8-86EF-2BA1C8C7F7BD}" srcId="{6D1A5B77-AED6-44BA-85A6-40B9B82EA025}" destId="{A54C2D0C-431D-41C5-BC46-A3397AF67EAA}" srcOrd="2" destOrd="0" parTransId="{383868A7-8CE0-41EF-80B9-C84DE8458CE7}" sibTransId="{D2540E89-22A5-4A6A-956A-9FD98AEC5E75}"/>
    <dgm:cxn modelId="{660E4FF7-E9E3-44D4-A3A3-E79DD4509A21}" type="presOf" srcId="{2987FA07-5BD9-420B-8775-D77C2540FC7F}" destId="{AC5FE0FE-1DDA-4423-BE5F-101F959F3651}" srcOrd="0" destOrd="0" presId="urn:microsoft.com/office/officeart/2005/8/layout/vProcess5"/>
    <dgm:cxn modelId="{F019E304-2B34-4565-A58A-BA2CE3291030}" type="presParOf" srcId="{154EB375-1700-4388-A6E2-8B212AD197DD}" destId="{A5CE586D-AA5D-4C8E-90EF-F23D3D2B7BDE}" srcOrd="0" destOrd="0" presId="urn:microsoft.com/office/officeart/2005/8/layout/vProcess5"/>
    <dgm:cxn modelId="{DC49119E-BDD3-4922-B889-3CABA7EC7375}" type="presParOf" srcId="{154EB375-1700-4388-A6E2-8B212AD197DD}" destId="{4C1DAFF6-39AA-42DA-976C-8DAEDB4B2851}" srcOrd="1" destOrd="0" presId="urn:microsoft.com/office/officeart/2005/8/layout/vProcess5"/>
    <dgm:cxn modelId="{6685ED06-A977-4F5C-AE05-1CA97AF62C90}" type="presParOf" srcId="{154EB375-1700-4388-A6E2-8B212AD197DD}" destId="{AC5FE0FE-1DDA-4423-BE5F-101F959F3651}" srcOrd="2" destOrd="0" presId="urn:microsoft.com/office/officeart/2005/8/layout/vProcess5"/>
    <dgm:cxn modelId="{BC41FF27-7E98-406F-94EC-DDF188BCAAFF}" type="presParOf" srcId="{154EB375-1700-4388-A6E2-8B212AD197DD}" destId="{0FA1A68B-C8F9-40DE-8ABA-8EAD857D5124}" srcOrd="3" destOrd="0" presId="urn:microsoft.com/office/officeart/2005/8/layout/vProcess5"/>
    <dgm:cxn modelId="{3F1670B0-8869-40D9-A0A3-A25980A89542}" type="presParOf" srcId="{154EB375-1700-4388-A6E2-8B212AD197DD}" destId="{FC29F7E2-B961-4CB2-A5CD-1B9C04CE90BB}" srcOrd="4" destOrd="0" presId="urn:microsoft.com/office/officeart/2005/8/layout/vProcess5"/>
    <dgm:cxn modelId="{54C5C1E0-67F4-4443-BCDC-C6207673D531}" type="presParOf" srcId="{154EB375-1700-4388-A6E2-8B212AD197DD}" destId="{6991E1C5-1AAA-4DBD-9BB9-C865215BCEB0}" srcOrd="5" destOrd="0" presId="urn:microsoft.com/office/officeart/2005/8/layout/vProcess5"/>
    <dgm:cxn modelId="{1D87E620-BCAA-48C7-8696-17095A3B4C23}" type="presParOf" srcId="{154EB375-1700-4388-A6E2-8B212AD197DD}" destId="{D65C2495-ADDC-493D-B7FA-EBE306FC1341}" srcOrd="6" destOrd="0" presId="urn:microsoft.com/office/officeart/2005/8/layout/vProcess5"/>
    <dgm:cxn modelId="{DC09375F-AB43-418D-A6F2-38356F00478F}" type="presParOf" srcId="{154EB375-1700-4388-A6E2-8B212AD197DD}" destId="{737FE39D-8957-462B-8361-A6C51E823402}" srcOrd="7" destOrd="0" presId="urn:microsoft.com/office/officeart/2005/8/layout/vProcess5"/>
    <dgm:cxn modelId="{4B13ACDC-AC21-4A66-AEFD-032F1B8DC94B}" type="presParOf" srcId="{154EB375-1700-4388-A6E2-8B212AD197DD}" destId="{4CDC4E88-14D7-483D-9E78-B4CC25D10B6A}" srcOrd="8" destOrd="0" presId="urn:microsoft.com/office/officeart/2005/8/layout/vProcess5"/>
    <dgm:cxn modelId="{8A2D49B6-D733-4CC6-8E56-4187C275F7AC}" type="presParOf" srcId="{154EB375-1700-4388-A6E2-8B212AD197DD}" destId="{E03C295E-9EAB-4CFB-9BE5-971021510DDC}" srcOrd="9" destOrd="0" presId="urn:microsoft.com/office/officeart/2005/8/layout/vProcess5"/>
    <dgm:cxn modelId="{BB1D11EE-86CB-4EC5-B9A1-593AAE55FA02}" type="presParOf" srcId="{154EB375-1700-4388-A6E2-8B212AD197DD}" destId="{F2D7AD0E-D757-43E2-928C-64BA350E8E05}" srcOrd="10" destOrd="0" presId="urn:microsoft.com/office/officeart/2005/8/layout/vProcess5"/>
    <dgm:cxn modelId="{5E52B0B1-3248-4354-A1D4-800945862871}" type="presParOf" srcId="{154EB375-1700-4388-A6E2-8B212AD197DD}" destId="{623CA2BF-ABD8-440D-9660-BEB9C2BCF147}" srcOrd="11" destOrd="0" presId="urn:microsoft.com/office/officeart/2005/8/layout/vProcess5"/>
    <dgm:cxn modelId="{86191058-CAC0-420D-AA76-6E8A5A60FA21}" type="presParOf" srcId="{154EB375-1700-4388-A6E2-8B212AD197DD}" destId="{8808069A-2047-438E-8B71-41CA1E6B0756}" srcOrd="12" destOrd="0" presId="urn:microsoft.com/office/officeart/2005/8/layout/vProcess5"/>
    <dgm:cxn modelId="{717F0261-A2A7-458A-BCBC-83DC74C6F084}" type="presParOf" srcId="{154EB375-1700-4388-A6E2-8B212AD197DD}" destId="{1AE7F5D2-8DCA-4005-9FD9-ED02C5C928F4}" srcOrd="13" destOrd="0" presId="urn:microsoft.com/office/officeart/2005/8/layout/vProcess5"/>
    <dgm:cxn modelId="{217096F6-C33B-4927-B2B0-723E78103325}" type="presParOf" srcId="{154EB375-1700-4388-A6E2-8B212AD197DD}" destId="{86A14CBD-16D9-43A6-8CA9-B90CC795358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E6C59B-7E6D-442A-8EC7-24FB24FC380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BCD274A-9282-41AB-A7E6-4A9A084B3BFB}">
      <dgm:prSet/>
      <dgm:spPr>
        <a:solidFill>
          <a:schemeClr val="accent1">
            <a:hueOff val="0"/>
            <a:satOff val="0"/>
            <a:lumOff val="0"/>
          </a:schemeClr>
        </a:solidFill>
        <a:effectLst>
          <a:outerShdw dist="50800" dir="5400000" algn="ctr" rotWithShape="0">
            <a:srgbClr val="000000">
              <a:alpha val="43137"/>
            </a:srgbClr>
          </a:outerShdw>
          <a:softEdge rad="114300"/>
        </a:effectLst>
      </dgm:spPr>
      <dgm:t>
        <a:bodyPr/>
        <a:lstStyle/>
        <a:p>
          <a:r>
            <a:rPr lang="de-DE" b="1">
              <a:effectLst>
                <a:outerShdw blurRad="38100" dist="38100" dir="2700000" algn="tl">
                  <a:srgbClr val="000000">
                    <a:alpha val="43137"/>
                  </a:srgbClr>
                </a:outerShdw>
              </a:effectLst>
            </a:rPr>
            <a:t>Rein positiv aufgebautes Training mit Belohnung, anhand eurer Checkliste</a:t>
          </a:r>
          <a:endParaRPr lang="en-US" b="1">
            <a:effectLst>
              <a:outerShdw blurRad="38100" dist="38100" dir="2700000" algn="tl">
                <a:srgbClr val="000000">
                  <a:alpha val="43137"/>
                </a:srgbClr>
              </a:outerShdw>
            </a:effectLst>
          </a:endParaRPr>
        </a:p>
      </dgm:t>
    </dgm:pt>
    <dgm:pt modelId="{EC9F38EE-9DDA-4EF0-ACC7-A02F88502A18}" type="parTrans" cxnId="{E180F14A-4FD4-48BC-A587-DBA323374AC0}">
      <dgm:prSet/>
      <dgm:spPr/>
      <dgm:t>
        <a:bodyPr/>
        <a:lstStyle/>
        <a:p>
          <a:endParaRPr lang="en-US"/>
        </a:p>
      </dgm:t>
    </dgm:pt>
    <dgm:pt modelId="{9306BAAD-F5C8-44AD-BD71-D29994F33C90}" type="sibTrans" cxnId="{E180F14A-4FD4-48BC-A587-DBA323374AC0}">
      <dgm:prSet/>
      <dgm:spPr/>
      <dgm:t>
        <a:bodyPr/>
        <a:lstStyle/>
        <a:p>
          <a:endParaRPr lang="en-US"/>
        </a:p>
      </dgm:t>
    </dgm:pt>
    <dgm:pt modelId="{32EC5E68-2933-45A9-BFCF-D43A65FB0666}">
      <dgm:prSet/>
      <dgm:spPr>
        <a:effectLst>
          <a:outerShdw dist="50800" sx="1000" sy="1000" algn="ctr" rotWithShape="0">
            <a:srgbClr val="000000"/>
          </a:outerShdw>
          <a:softEdge rad="114300"/>
        </a:effectLst>
      </dgm:spPr>
      <dgm:t>
        <a:bodyPr/>
        <a:lstStyle/>
        <a:p>
          <a:r>
            <a:rPr lang="de-DE" b="1">
              <a:effectLst>
                <a:outerShdw blurRad="38100" dist="38100" dir="2700000" algn="tl">
                  <a:srgbClr val="000000">
                    <a:alpha val="43137"/>
                  </a:srgbClr>
                </a:outerShdw>
              </a:effectLst>
            </a:rPr>
            <a:t>Abwarten – sich zurückhalten – somit die Kontrolle über die Situation haben</a:t>
          </a:r>
          <a:endParaRPr lang="en-US" b="1">
            <a:effectLst>
              <a:outerShdw blurRad="38100" dist="38100" dir="2700000" algn="tl">
                <a:srgbClr val="000000">
                  <a:alpha val="43137"/>
                </a:srgbClr>
              </a:outerShdw>
            </a:effectLst>
          </a:endParaRPr>
        </a:p>
      </dgm:t>
    </dgm:pt>
    <dgm:pt modelId="{D45CD072-329B-4CED-B6E2-8BEBA523227F}" type="parTrans" cxnId="{E03A14D8-6AFC-494D-9B9E-CCCBCF3BE939}">
      <dgm:prSet/>
      <dgm:spPr/>
      <dgm:t>
        <a:bodyPr/>
        <a:lstStyle/>
        <a:p>
          <a:endParaRPr lang="en-US"/>
        </a:p>
      </dgm:t>
    </dgm:pt>
    <dgm:pt modelId="{E2340B9E-8079-43A3-A819-DF5D2155D25D}" type="sibTrans" cxnId="{E03A14D8-6AFC-494D-9B9E-CCCBCF3BE939}">
      <dgm:prSet/>
      <dgm:spPr/>
      <dgm:t>
        <a:bodyPr/>
        <a:lstStyle/>
        <a:p>
          <a:endParaRPr lang="en-US"/>
        </a:p>
      </dgm:t>
    </dgm:pt>
    <dgm:pt modelId="{7531AECD-4DB4-4EA3-877C-49AF81BB6626}">
      <dgm:prSet/>
      <dgm:spPr>
        <a:effectLst>
          <a:softEdge rad="114300"/>
        </a:effectLst>
      </dgm:spPr>
      <dgm:t>
        <a:bodyPr/>
        <a:lstStyle/>
        <a:p>
          <a:r>
            <a:rPr lang="de-DE" b="1">
              <a:effectLst>
                <a:outerShdw blurRad="38100" dist="38100" dir="2700000" algn="tl">
                  <a:srgbClr val="000000">
                    <a:alpha val="43137"/>
                  </a:srgbClr>
                </a:outerShdw>
              </a:effectLst>
            </a:rPr>
            <a:t>Verstärkeraufbau</a:t>
          </a:r>
          <a:r>
            <a:rPr lang="de-DE"/>
            <a:t> </a:t>
          </a:r>
          <a:endParaRPr lang="en-US"/>
        </a:p>
      </dgm:t>
    </dgm:pt>
    <dgm:pt modelId="{BB39F996-6CEC-4666-AAAB-84CA11744FFC}" type="parTrans" cxnId="{23D45877-5396-4897-BB27-F318920ED971}">
      <dgm:prSet/>
      <dgm:spPr/>
      <dgm:t>
        <a:bodyPr/>
        <a:lstStyle/>
        <a:p>
          <a:endParaRPr lang="en-US"/>
        </a:p>
      </dgm:t>
    </dgm:pt>
    <dgm:pt modelId="{497FD6D1-D52D-4955-80CF-B179A5ED7C75}" type="sibTrans" cxnId="{23D45877-5396-4897-BB27-F318920ED971}">
      <dgm:prSet/>
      <dgm:spPr/>
      <dgm:t>
        <a:bodyPr/>
        <a:lstStyle/>
        <a:p>
          <a:endParaRPr lang="en-US"/>
        </a:p>
      </dgm:t>
    </dgm:pt>
    <dgm:pt modelId="{2D7A1445-E555-4213-92FD-D9606B7B5AC2}">
      <dgm:prSet/>
      <dgm:spPr>
        <a:effectLst>
          <a:softEdge rad="114300"/>
        </a:effectLst>
      </dgm:spPr>
      <dgm:t>
        <a:bodyPr/>
        <a:lstStyle/>
        <a:p>
          <a:r>
            <a:rPr lang="de-DE" b="1">
              <a:effectLst>
                <a:outerShdw blurRad="38100" dist="38100" dir="2700000" algn="tl">
                  <a:srgbClr val="000000">
                    <a:alpha val="43137"/>
                  </a:srgbClr>
                </a:outerShdw>
              </a:effectLst>
            </a:rPr>
            <a:t>Autofahren, Gefahrloses ein – und aussteigen</a:t>
          </a:r>
          <a:endParaRPr lang="en-US" b="1">
            <a:effectLst>
              <a:outerShdw blurRad="38100" dist="38100" dir="2700000" algn="tl">
                <a:srgbClr val="000000">
                  <a:alpha val="43137"/>
                </a:srgbClr>
              </a:outerShdw>
            </a:effectLst>
          </a:endParaRPr>
        </a:p>
      </dgm:t>
    </dgm:pt>
    <dgm:pt modelId="{6869554A-5753-4962-8218-6CFAA6D8C6FB}" type="parTrans" cxnId="{F9815854-CB2D-48C5-B915-6B93BECE4CCA}">
      <dgm:prSet/>
      <dgm:spPr/>
      <dgm:t>
        <a:bodyPr/>
        <a:lstStyle/>
        <a:p>
          <a:endParaRPr lang="en-US"/>
        </a:p>
      </dgm:t>
    </dgm:pt>
    <dgm:pt modelId="{08872431-8106-48FD-AE17-C2D12EB7376F}" type="sibTrans" cxnId="{F9815854-CB2D-48C5-B915-6B93BECE4CCA}">
      <dgm:prSet/>
      <dgm:spPr/>
      <dgm:t>
        <a:bodyPr/>
        <a:lstStyle/>
        <a:p>
          <a:endParaRPr lang="en-US"/>
        </a:p>
      </dgm:t>
    </dgm:pt>
    <dgm:pt modelId="{BD9BA7DB-AF69-4B5E-B454-15D60B939827}">
      <dgm:prSet/>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dist="50800" dir="5400000" algn="ctr" rotWithShape="0">
            <a:srgbClr val="000000">
              <a:alpha val="43137"/>
            </a:srgbClr>
          </a:outerShdw>
          <a:softEdge rad="215900"/>
        </a:effectLst>
      </dgm:spPr>
      <dgm:t>
        <a:bodyPr/>
        <a:lstStyle/>
        <a:p>
          <a:r>
            <a:rPr lang="de-DE" b="1">
              <a:effectLst>
                <a:outerShdw blurRad="38100" dist="38100" dir="2700000" algn="tl">
                  <a:srgbClr val="000000">
                    <a:alpha val="43137"/>
                  </a:srgbClr>
                </a:outerShdw>
              </a:effectLst>
            </a:rPr>
            <a:t>Ausgeben und tauschen von Fressbarem und Spielzeug</a:t>
          </a:r>
          <a:endParaRPr lang="en-US" b="1">
            <a:effectLst>
              <a:outerShdw blurRad="38100" dist="38100" dir="2700000" algn="tl">
                <a:srgbClr val="000000">
                  <a:alpha val="43137"/>
                </a:srgbClr>
              </a:outerShdw>
            </a:effectLst>
          </a:endParaRPr>
        </a:p>
      </dgm:t>
    </dgm:pt>
    <dgm:pt modelId="{65B8069F-6C68-478E-BF3F-2B55B1182EDB}" type="parTrans" cxnId="{BE18D188-E8E1-4FA2-8DC0-0533F40ED991}">
      <dgm:prSet/>
      <dgm:spPr/>
      <dgm:t>
        <a:bodyPr/>
        <a:lstStyle/>
        <a:p>
          <a:endParaRPr lang="en-US"/>
        </a:p>
      </dgm:t>
    </dgm:pt>
    <dgm:pt modelId="{F989FA58-4D0B-4C04-9118-4599EC009F0F}" type="sibTrans" cxnId="{BE18D188-E8E1-4FA2-8DC0-0533F40ED991}">
      <dgm:prSet/>
      <dgm:spPr/>
      <dgm:t>
        <a:bodyPr/>
        <a:lstStyle/>
        <a:p>
          <a:endParaRPr lang="en-US"/>
        </a:p>
      </dgm:t>
    </dgm:pt>
    <dgm:pt modelId="{9D9B5E5C-6FDC-4894-8B4C-10E31CB6ED6F}">
      <dgm:prSet/>
      <dgm:spPr>
        <a:effectLst>
          <a:softEdge rad="114300"/>
        </a:effectLst>
      </dgm:spPr>
      <dgm:t>
        <a:bodyPr/>
        <a:lstStyle/>
        <a:p>
          <a:r>
            <a:rPr lang="de-DE" b="1" dirty="0">
              <a:solidFill>
                <a:schemeClr val="tx1"/>
              </a:solidFill>
              <a:effectLst>
                <a:outerShdw blurRad="38100" dist="38100" dir="2700000" algn="tl">
                  <a:srgbClr val="000000">
                    <a:alpha val="43137"/>
                  </a:srgbClr>
                </a:outerShdw>
              </a:effectLst>
            </a:rPr>
            <a:t>Warteübung</a:t>
          </a:r>
          <a:endParaRPr lang="en-US" b="1" dirty="0">
            <a:solidFill>
              <a:schemeClr val="tx1"/>
            </a:solidFill>
            <a:effectLst>
              <a:outerShdw blurRad="38100" dist="38100" dir="2700000" algn="tl">
                <a:srgbClr val="000000">
                  <a:alpha val="43137"/>
                </a:srgbClr>
              </a:outerShdw>
            </a:effectLst>
          </a:endParaRPr>
        </a:p>
      </dgm:t>
    </dgm:pt>
    <dgm:pt modelId="{8D61E442-AF90-4E0E-A565-25327F0B3D55}" type="parTrans" cxnId="{1A061AF4-5FD5-4E5B-BD5C-BBBAB79150F5}">
      <dgm:prSet/>
      <dgm:spPr/>
      <dgm:t>
        <a:bodyPr/>
        <a:lstStyle/>
        <a:p>
          <a:endParaRPr lang="en-US"/>
        </a:p>
      </dgm:t>
    </dgm:pt>
    <dgm:pt modelId="{EE1C601A-1019-4D97-8300-C2B5E840D66A}" type="sibTrans" cxnId="{1A061AF4-5FD5-4E5B-BD5C-BBBAB79150F5}">
      <dgm:prSet/>
      <dgm:spPr/>
      <dgm:t>
        <a:bodyPr/>
        <a:lstStyle/>
        <a:p>
          <a:endParaRPr lang="en-US"/>
        </a:p>
      </dgm:t>
    </dgm:pt>
    <dgm:pt modelId="{78B906E4-7A67-483B-B294-7698602560DA}">
      <dgm:prSet/>
      <dgm:spPr>
        <a:effectLst>
          <a:softEdge rad="114300"/>
        </a:effectLst>
      </dgm:spPr>
      <dgm:t>
        <a:bodyPr/>
        <a:lstStyle/>
        <a:p>
          <a:r>
            <a:rPr lang="de-DE" b="1" dirty="0">
              <a:solidFill>
                <a:schemeClr val="tx1"/>
              </a:solidFill>
              <a:effectLst>
                <a:outerShdw blurRad="38100" dist="38100" dir="2700000" algn="tl">
                  <a:srgbClr val="000000">
                    <a:alpha val="43137"/>
                  </a:srgbClr>
                </a:outerShdw>
              </a:effectLst>
            </a:rPr>
            <a:t>Entspannungstraining / Training gegen Trennungsstress</a:t>
          </a:r>
          <a:endParaRPr lang="en-US" b="1" dirty="0">
            <a:solidFill>
              <a:schemeClr val="tx1"/>
            </a:solidFill>
            <a:effectLst>
              <a:outerShdw blurRad="38100" dist="38100" dir="2700000" algn="tl">
                <a:srgbClr val="000000">
                  <a:alpha val="43137"/>
                </a:srgbClr>
              </a:outerShdw>
            </a:effectLst>
          </a:endParaRPr>
        </a:p>
      </dgm:t>
    </dgm:pt>
    <dgm:pt modelId="{F62E36F1-2996-46A8-A5D3-A6AF2AD80D25}" type="parTrans" cxnId="{9C4F9F2F-B126-4EB3-8EE1-FFC759C6FAE9}">
      <dgm:prSet/>
      <dgm:spPr/>
      <dgm:t>
        <a:bodyPr/>
        <a:lstStyle/>
        <a:p>
          <a:endParaRPr lang="en-US"/>
        </a:p>
      </dgm:t>
    </dgm:pt>
    <dgm:pt modelId="{31A3A45E-C3B3-43F1-B4B6-BF369B31166D}" type="sibTrans" cxnId="{9C4F9F2F-B126-4EB3-8EE1-FFC759C6FAE9}">
      <dgm:prSet/>
      <dgm:spPr/>
      <dgm:t>
        <a:bodyPr/>
        <a:lstStyle/>
        <a:p>
          <a:endParaRPr lang="en-US"/>
        </a:p>
      </dgm:t>
    </dgm:pt>
    <dgm:pt modelId="{AA98D4B4-F08E-446D-9C25-16B1DF3F71A9}">
      <dgm:prSet/>
      <dgm:spPr>
        <a:effectLst>
          <a:softEdge rad="114300"/>
        </a:effectLst>
      </dgm:spPr>
      <dgm:t>
        <a:bodyPr/>
        <a:lstStyle/>
        <a:p>
          <a:r>
            <a:rPr lang="de-DE" b="1">
              <a:effectLst>
                <a:outerShdw blurRad="38100" dist="38100" dir="2700000" algn="tl">
                  <a:srgbClr val="000000">
                    <a:alpha val="43137"/>
                  </a:srgbClr>
                </a:outerShdw>
              </a:effectLst>
            </a:rPr>
            <a:t>Geschirr anziehen </a:t>
          </a:r>
          <a:endParaRPr lang="en-US" b="1">
            <a:effectLst>
              <a:outerShdw blurRad="38100" dist="38100" dir="2700000" algn="tl">
                <a:srgbClr val="000000">
                  <a:alpha val="43137"/>
                </a:srgbClr>
              </a:outerShdw>
            </a:effectLst>
          </a:endParaRPr>
        </a:p>
      </dgm:t>
    </dgm:pt>
    <dgm:pt modelId="{E1ADEDA9-DDEB-4618-B8F3-779DBB313F30}" type="parTrans" cxnId="{47BFBABF-4305-43D6-B774-7055E688BE7D}">
      <dgm:prSet/>
      <dgm:spPr/>
      <dgm:t>
        <a:bodyPr/>
        <a:lstStyle/>
        <a:p>
          <a:endParaRPr lang="en-US"/>
        </a:p>
      </dgm:t>
    </dgm:pt>
    <dgm:pt modelId="{BAA0745A-3E74-443C-90AE-679CC72857A3}" type="sibTrans" cxnId="{47BFBABF-4305-43D6-B774-7055E688BE7D}">
      <dgm:prSet/>
      <dgm:spPr/>
      <dgm:t>
        <a:bodyPr/>
        <a:lstStyle/>
        <a:p>
          <a:endParaRPr lang="en-US"/>
        </a:p>
      </dgm:t>
    </dgm:pt>
    <dgm:pt modelId="{9DE5BB6A-36C9-49AA-9793-56ACB9832DF0}">
      <dgm:prSet/>
      <dgm:spPr>
        <a:effectLst>
          <a:softEdge rad="114300"/>
        </a:effectLst>
      </dgm:spPr>
      <dgm:t>
        <a:bodyPr/>
        <a:lstStyle/>
        <a:p>
          <a:r>
            <a:rPr lang="de-DE" b="1">
              <a:effectLst>
                <a:outerShdw blurRad="38100" dist="38100" dir="2700000" algn="tl">
                  <a:srgbClr val="000000">
                    <a:alpha val="43137"/>
                  </a:srgbClr>
                </a:outerShdw>
              </a:effectLst>
            </a:rPr>
            <a:t>Theorie noch 3 Zoom Meetings</a:t>
          </a:r>
          <a:endParaRPr lang="en-US" b="1">
            <a:effectLst>
              <a:outerShdw blurRad="38100" dist="38100" dir="2700000" algn="tl">
                <a:srgbClr val="000000">
                  <a:alpha val="43137"/>
                </a:srgbClr>
              </a:outerShdw>
            </a:effectLst>
          </a:endParaRPr>
        </a:p>
      </dgm:t>
    </dgm:pt>
    <dgm:pt modelId="{45157BF4-050D-4678-BE76-9B29749EDD0A}" type="parTrans" cxnId="{578616D6-B3DD-49C3-875D-DD000C8BC3CE}">
      <dgm:prSet/>
      <dgm:spPr/>
      <dgm:t>
        <a:bodyPr/>
        <a:lstStyle/>
        <a:p>
          <a:endParaRPr lang="en-US"/>
        </a:p>
      </dgm:t>
    </dgm:pt>
    <dgm:pt modelId="{9A278283-3BD5-4E03-B699-615CBD7A612F}" type="sibTrans" cxnId="{578616D6-B3DD-49C3-875D-DD000C8BC3CE}">
      <dgm:prSet/>
      <dgm:spPr/>
      <dgm:t>
        <a:bodyPr/>
        <a:lstStyle/>
        <a:p>
          <a:endParaRPr lang="en-US"/>
        </a:p>
      </dgm:t>
    </dgm:pt>
    <dgm:pt modelId="{95DF4C5F-3B66-4BD8-9BD9-867A0E62B2D2}">
      <dgm:prSet/>
      <dgm:spPr>
        <a:effectLst>
          <a:softEdge rad="114300"/>
        </a:effectLst>
      </dgm:spPr>
      <dgm:t>
        <a:bodyPr/>
        <a:lstStyle/>
        <a:p>
          <a:r>
            <a:rPr lang="de-DE" b="1">
              <a:effectLst>
                <a:outerShdw blurRad="38100" dist="38100" dir="2700000" algn="tl">
                  <a:srgbClr val="000000">
                    <a:alpha val="43137"/>
                  </a:srgbClr>
                </a:outerShdw>
              </a:effectLst>
            </a:rPr>
            <a:t>Wünsche</a:t>
          </a:r>
          <a:endParaRPr lang="en-US" b="1">
            <a:effectLst>
              <a:outerShdw blurRad="38100" dist="38100" dir="2700000" algn="tl">
                <a:srgbClr val="000000">
                  <a:alpha val="43137"/>
                </a:srgbClr>
              </a:outerShdw>
            </a:effectLst>
          </a:endParaRPr>
        </a:p>
      </dgm:t>
    </dgm:pt>
    <dgm:pt modelId="{4340CC3C-B3FA-4644-8DC6-074FD1720E55}" type="parTrans" cxnId="{3223C0B3-AC55-4BD8-A91B-A00732BABCAF}">
      <dgm:prSet/>
      <dgm:spPr/>
      <dgm:t>
        <a:bodyPr/>
        <a:lstStyle/>
        <a:p>
          <a:endParaRPr lang="en-US"/>
        </a:p>
      </dgm:t>
    </dgm:pt>
    <dgm:pt modelId="{EB312DCC-9459-4171-A455-86C3E8E1BE29}" type="sibTrans" cxnId="{3223C0B3-AC55-4BD8-A91B-A00732BABCAF}">
      <dgm:prSet/>
      <dgm:spPr/>
      <dgm:t>
        <a:bodyPr/>
        <a:lstStyle/>
        <a:p>
          <a:endParaRPr lang="en-US"/>
        </a:p>
      </dgm:t>
    </dgm:pt>
    <dgm:pt modelId="{74E3BA9C-049A-4821-96A8-74D6261D37C5}">
      <dgm:prSet/>
      <dgm:spPr>
        <a:effectLst>
          <a:softEdge rad="114300"/>
        </a:effectLst>
      </dgm:spPr>
      <dgm:t>
        <a:bodyPr/>
        <a:lstStyle/>
        <a:p>
          <a:r>
            <a:rPr lang="de-DE" b="1">
              <a:effectLst>
                <a:outerShdw blurRad="38100" dist="38100" dir="2700000" algn="tl">
                  <a:srgbClr val="000000">
                    <a:alpha val="43137"/>
                  </a:srgbClr>
                </a:outerShdw>
              </a:effectLst>
            </a:rPr>
            <a:t>Fragen stellen immer möglich und sinnvoll. </a:t>
          </a:r>
          <a:endParaRPr lang="en-US" b="1">
            <a:effectLst>
              <a:outerShdw blurRad="38100" dist="38100" dir="2700000" algn="tl">
                <a:srgbClr val="000000">
                  <a:alpha val="43137"/>
                </a:srgbClr>
              </a:outerShdw>
            </a:effectLst>
          </a:endParaRPr>
        </a:p>
      </dgm:t>
    </dgm:pt>
    <dgm:pt modelId="{1A2DC22E-8FA8-4F6B-8CF8-260FA2AE90DA}" type="parTrans" cxnId="{AC2BEFB7-4286-456F-AE7F-3A38C0268BCB}">
      <dgm:prSet/>
      <dgm:spPr/>
      <dgm:t>
        <a:bodyPr/>
        <a:lstStyle/>
        <a:p>
          <a:endParaRPr lang="en-US"/>
        </a:p>
      </dgm:t>
    </dgm:pt>
    <dgm:pt modelId="{14AD316F-99D7-4554-83D3-2439CB6ECE1B}" type="sibTrans" cxnId="{AC2BEFB7-4286-456F-AE7F-3A38C0268BCB}">
      <dgm:prSet/>
      <dgm:spPr/>
      <dgm:t>
        <a:bodyPr/>
        <a:lstStyle/>
        <a:p>
          <a:endParaRPr lang="en-US"/>
        </a:p>
      </dgm:t>
    </dgm:pt>
    <dgm:pt modelId="{54047EF3-42E5-4ADF-A1E1-083AC749149D}" type="pres">
      <dgm:prSet presAssocID="{C0E6C59B-7E6D-442A-8EC7-24FB24FC380E}" presName="diagram" presStyleCnt="0">
        <dgm:presLayoutVars>
          <dgm:dir/>
          <dgm:resizeHandles val="exact"/>
        </dgm:presLayoutVars>
      </dgm:prSet>
      <dgm:spPr/>
    </dgm:pt>
    <dgm:pt modelId="{2A61CCD6-F90B-403D-A91E-0CFDB5640BA8}" type="pres">
      <dgm:prSet presAssocID="{4BCD274A-9282-41AB-A7E6-4A9A084B3BFB}" presName="node" presStyleLbl="node1" presStyleIdx="0" presStyleCnt="11">
        <dgm:presLayoutVars>
          <dgm:bulletEnabled val="1"/>
        </dgm:presLayoutVars>
      </dgm:prSet>
      <dgm:spPr/>
    </dgm:pt>
    <dgm:pt modelId="{6B17E7B3-0639-4C84-8501-427383DD7C87}" type="pres">
      <dgm:prSet presAssocID="{9306BAAD-F5C8-44AD-BD71-D29994F33C90}" presName="sibTrans" presStyleCnt="0"/>
      <dgm:spPr/>
    </dgm:pt>
    <dgm:pt modelId="{92080624-2797-4186-8DE8-44AB47598979}" type="pres">
      <dgm:prSet presAssocID="{32EC5E68-2933-45A9-BFCF-D43A65FB0666}" presName="node" presStyleLbl="node1" presStyleIdx="1" presStyleCnt="11">
        <dgm:presLayoutVars>
          <dgm:bulletEnabled val="1"/>
        </dgm:presLayoutVars>
      </dgm:prSet>
      <dgm:spPr/>
    </dgm:pt>
    <dgm:pt modelId="{45585CDF-E2ED-4C50-9A4E-DD012D283123}" type="pres">
      <dgm:prSet presAssocID="{E2340B9E-8079-43A3-A819-DF5D2155D25D}" presName="sibTrans" presStyleCnt="0"/>
      <dgm:spPr/>
    </dgm:pt>
    <dgm:pt modelId="{F4E642E7-91C1-4713-A45A-A94730F36448}" type="pres">
      <dgm:prSet presAssocID="{7531AECD-4DB4-4EA3-877C-49AF81BB6626}" presName="node" presStyleLbl="node1" presStyleIdx="2" presStyleCnt="11">
        <dgm:presLayoutVars>
          <dgm:bulletEnabled val="1"/>
        </dgm:presLayoutVars>
      </dgm:prSet>
      <dgm:spPr/>
    </dgm:pt>
    <dgm:pt modelId="{CD33B4B9-7E93-4890-AF09-2AED6C3BD63E}" type="pres">
      <dgm:prSet presAssocID="{497FD6D1-D52D-4955-80CF-B179A5ED7C75}" presName="sibTrans" presStyleCnt="0"/>
      <dgm:spPr/>
    </dgm:pt>
    <dgm:pt modelId="{30C17B81-9265-450C-85B0-8BA78D700A04}" type="pres">
      <dgm:prSet presAssocID="{2D7A1445-E555-4213-92FD-D9606B7B5AC2}" presName="node" presStyleLbl="node1" presStyleIdx="3" presStyleCnt="11">
        <dgm:presLayoutVars>
          <dgm:bulletEnabled val="1"/>
        </dgm:presLayoutVars>
      </dgm:prSet>
      <dgm:spPr/>
    </dgm:pt>
    <dgm:pt modelId="{1C8207A3-F408-493B-AFFE-A482D6B95332}" type="pres">
      <dgm:prSet presAssocID="{08872431-8106-48FD-AE17-C2D12EB7376F}" presName="sibTrans" presStyleCnt="0"/>
      <dgm:spPr/>
    </dgm:pt>
    <dgm:pt modelId="{709BBFAD-940B-42EC-ACB5-747ACDE850D2}" type="pres">
      <dgm:prSet presAssocID="{BD9BA7DB-AF69-4B5E-B454-15D60B939827}" presName="node" presStyleLbl="node1" presStyleIdx="4" presStyleCnt="11">
        <dgm:presLayoutVars>
          <dgm:bulletEnabled val="1"/>
        </dgm:presLayoutVars>
      </dgm:prSet>
      <dgm:spPr/>
    </dgm:pt>
    <dgm:pt modelId="{49E06335-67B0-4F1A-9BF6-AC40F1A30275}" type="pres">
      <dgm:prSet presAssocID="{F989FA58-4D0B-4C04-9118-4599EC009F0F}" presName="sibTrans" presStyleCnt="0"/>
      <dgm:spPr/>
    </dgm:pt>
    <dgm:pt modelId="{D2D6BFF8-8BEB-4576-9BAB-50E81934F9F4}" type="pres">
      <dgm:prSet presAssocID="{9D9B5E5C-6FDC-4894-8B4C-10E31CB6ED6F}" presName="node" presStyleLbl="node1" presStyleIdx="5" presStyleCnt="11">
        <dgm:presLayoutVars>
          <dgm:bulletEnabled val="1"/>
        </dgm:presLayoutVars>
      </dgm:prSet>
      <dgm:spPr/>
    </dgm:pt>
    <dgm:pt modelId="{62CE4720-4EC9-4E2D-B34D-885803CEF5F8}" type="pres">
      <dgm:prSet presAssocID="{EE1C601A-1019-4D97-8300-C2B5E840D66A}" presName="sibTrans" presStyleCnt="0"/>
      <dgm:spPr/>
    </dgm:pt>
    <dgm:pt modelId="{1674307F-2D0C-42D4-8531-A5FD4E2BF951}" type="pres">
      <dgm:prSet presAssocID="{78B906E4-7A67-483B-B294-7698602560DA}" presName="node" presStyleLbl="node1" presStyleIdx="6" presStyleCnt="11">
        <dgm:presLayoutVars>
          <dgm:bulletEnabled val="1"/>
        </dgm:presLayoutVars>
      </dgm:prSet>
      <dgm:spPr/>
    </dgm:pt>
    <dgm:pt modelId="{3835AA15-96A5-4CD0-8F23-D1F126AA1645}" type="pres">
      <dgm:prSet presAssocID="{31A3A45E-C3B3-43F1-B4B6-BF369B31166D}" presName="sibTrans" presStyleCnt="0"/>
      <dgm:spPr/>
    </dgm:pt>
    <dgm:pt modelId="{9D1F394D-21AC-48E2-87AC-E534BF5CDF16}" type="pres">
      <dgm:prSet presAssocID="{AA98D4B4-F08E-446D-9C25-16B1DF3F71A9}" presName="node" presStyleLbl="node1" presStyleIdx="7" presStyleCnt="11">
        <dgm:presLayoutVars>
          <dgm:bulletEnabled val="1"/>
        </dgm:presLayoutVars>
      </dgm:prSet>
      <dgm:spPr/>
    </dgm:pt>
    <dgm:pt modelId="{2B0D2369-CE43-4B53-A1BE-DA9BEDDDA34C}" type="pres">
      <dgm:prSet presAssocID="{BAA0745A-3E74-443C-90AE-679CC72857A3}" presName="sibTrans" presStyleCnt="0"/>
      <dgm:spPr/>
    </dgm:pt>
    <dgm:pt modelId="{CE4B1B3A-14F0-4AB5-A090-45620D5AB18A}" type="pres">
      <dgm:prSet presAssocID="{9DE5BB6A-36C9-49AA-9793-56ACB9832DF0}" presName="node" presStyleLbl="node1" presStyleIdx="8" presStyleCnt="11">
        <dgm:presLayoutVars>
          <dgm:bulletEnabled val="1"/>
        </dgm:presLayoutVars>
      </dgm:prSet>
      <dgm:spPr/>
    </dgm:pt>
    <dgm:pt modelId="{AA1F4417-341B-4338-852E-D1704D664938}" type="pres">
      <dgm:prSet presAssocID="{9A278283-3BD5-4E03-B699-615CBD7A612F}" presName="sibTrans" presStyleCnt="0"/>
      <dgm:spPr/>
    </dgm:pt>
    <dgm:pt modelId="{CDD4D8E5-30C8-4489-B1C3-0B9F6995852C}" type="pres">
      <dgm:prSet presAssocID="{95DF4C5F-3B66-4BD8-9BD9-867A0E62B2D2}" presName="node" presStyleLbl="node1" presStyleIdx="9" presStyleCnt="11" custLinFactNeighborX="0" custLinFactNeighborY="-764">
        <dgm:presLayoutVars>
          <dgm:bulletEnabled val="1"/>
        </dgm:presLayoutVars>
      </dgm:prSet>
      <dgm:spPr/>
    </dgm:pt>
    <dgm:pt modelId="{DEB8D694-CC50-435E-907B-BE5E0A3EE837}" type="pres">
      <dgm:prSet presAssocID="{EB312DCC-9459-4171-A455-86C3E8E1BE29}" presName="sibTrans" presStyleCnt="0"/>
      <dgm:spPr/>
    </dgm:pt>
    <dgm:pt modelId="{406D7260-677F-4764-91B9-2EE24AD2C2F0}" type="pres">
      <dgm:prSet presAssocID="{74E3BA9C-049A-4821-96A8-74D6261D37C5}" presName="node" presStyleLbl="node1" presStyleIdx="10" presStyleCnt="11">
        <dgm:presLayoutVars>
          <dgm:bulletEnabled val="1"/>
        </dgm:presLayoutVars>
      </dgm:prSet>
      <dgm:spPr/>
    </dgm:pt>
  </dgm:ptLst>
  <dgm:cxnLst>
    <dgm:cxn modelId="{4EFA2B25-23C8-4CE4-88E2-84CD0C56ACAA}" type="presOf" srcId="{BD9BA7DB-AF69-4B5E-B454-15D60B939827}" destId="{709BBFAD-940B-42EC-ACB5-747ACDE850D2}" srcOrd="0" destOrd="0" presId="urn:microsoft.com/office/officeart/2005/8/layout/default"/>
    <dgm:cxn modelId="{9C4F9F2F-B126-4EB3-8EE1-FFC759C6FAE9}" srcId="{C0E6C59B-7E6D-442A-8EC7-24FB24FC380E}" destId="{78B906E4-7A67-483B-B294-7698602560DA}" srcOrd="6" destOrd="0" parTransId="{F62E36F1-2996-46A8-A5D3-A6AF2AD80D25}" sibTransId="{31A3A45E-C3B3-43F1-B4B6-BF369B31166D}"/>
    <dgm:cxn modelId="{00D0A831-1DC4-477F-9EE5-A9FF36B41D8B}" type="presOf" srcId="{78B906E4-7A67-483B-B294-7698602560DA}" destId="{1674307F-2D0C-42D4-8531-A5FD4E2BF951}" srcOrd="0" destOrd="0" presId="urn:microsoft.com/office/officeart/2005/8/layout/default"/>
    <dgm:cxn modelId="{80336E43-27DA-47CD-B53A-6F4A1735D9DF}" type="presOf" srcId="{95DF4C5F-3B66-4BD8-9BD9-867A0E62B2D2}" destId="{CDD4D8E5-30C8-4489-B1C3-0B9F6995852C}" srcOrd="0" destOrd="0" presId="urn:microsoft.com/office/officeart/2005/8/layout/default"/>
    <dgm:cxn modelId="{DD8DA167-91E0-4EFE-9C58-47C1D546CC0E}" type="presOf" srcId="{9D9B5E5C-6FDC-4894-8B4C-10E31CB6ED6F}" destId="{D2D6BFF8-8BEB-4576-9BAB-50E81934F9F4}" srcOrd="0" destOrd="0" presId="urn:microsoft.com/office/officeart/2005/8/layout/default"/>
    <dgm:cxn modelId="{E180F14A-4FD4-48BC-A587-DBA323374AC0}" srcId="{C0E6C59B-7E6D-442A-8EC7-24FB24FC380E}" destId="{4BCD274A-9282-41AB-A7E6-4A9A084B3BFB}" srcOrd="0" destOrd="0" parTransId="{EC9F38EE-9DDA-4EF0-ACC7-A02F88502A18}" sibTransId="{9306BAAD-F5C8-44AD-BD71-D29994F33C90}"/>
    <dgm:cxn modelId="{F9815854-CB2D-48C5-B915-6B93BECE4CCA}" srcId="{C0E6C59B-7E6D-442A-8EC7-24FB24FC380E}" destId="{2D7A1445-E555-4213-92FD-D9606B7B5AC2}" srcOrd="3" destOrd="0" parTransId="{6869554A-5753-4962-8218-6CFAA6D8C6FB}" sibTransId="{08872431-8106-48FD-AE17-C2D12EB7376F}"/>
    <dgm:cxn modelId="{765C2157-5313-415D-B802-64E21D289721}" type="presOf" srcId="{AA98D4B4-F08E-446D-9C25-16B1DF3F71A9}" destId="{9D1F394D-21AC-48E2-87AC-E534BF5CDF16}" srcOrd="0" destOrd="0" presId="urn:microsoft.com/office/officeart/2005/8/layout/default"/>
    <dgm:cxn modelId="{23D45877-5396-4897-BB27-F318920ED971}" srcId="{C0E6C59B-7E6D-442A-8EC7-24FB24FC380E}" destId="{7531AECD-4DB4-4EA3-877C-49AF81BB6626}" srcOrd="2" destOrd="0" parTransId="{BB39F996-6CEC-4666-AAAB-84CA11744FFC}" sibTransId="{497FD6D1-D52D-4955-80CF-B179A5ED7C75}"/>
    <dgm:cxn modelId="{BEC48F5A-FC26-4E0B-B8A0-AAFDED347F88}" type="presOf" srcId="{7531AECD-4DB4-4EA3-877C-49AF81BB6626}" destId="{F4E642E7-91C1-4713-A45A-A94730F36448}" srcOrd="0" destOrd="0" presId="urn:microsoft.com/office/officeart/2005/8/layout/default"/>
    <dgm:cxn modelId="{BE18D188-E8E1-4FA2-8DC0-0533F40ED991}" srcId="{C0E6C59B-7E6D-442A-8EC7-24FB24FC380E}" destId="{BD9BA7DB-AF69-4B5E-B454-15D60B939827}" srcOrd="4" destOrd="0" parTransId="{65B8069F-6C68-478E-BF3F-2B55B1182EDB}" sibTransId="{F989FA58-4D0B-4C04-9118-4599EC009F0F}"/>
    <dgm:cxn modelId="{EAD7EF99-FC31-45E2-8217-DC87B0D5E899}" type="presOf" srcId="{2D7A1445-E555-4213-92FD-D9606B7B5AC2}" destId="{30C17B81-9265-450C-85B0-8BA78D700A04}" srcOrd="0" destOrd="0" presId="urn:microsoft.com/office/officeart/2005/8/layout/default"/>
    <dgm:cxn modelId="{23BFDA9D-86D1-4D2C-89B4-6ECE0F682E82}" type="presOf" srcId="{32EC5E68-2933-45A9-BFCF-D43A65FB0666}" destId="{92080624-2797-4186-8DE8-44AB47598979}" srcOrd="0" destOrd="0" presId="urn:microsoft.com/office/officeart/2005/8/layout/default"/>
    <dgm:cxn modelId="{3223C0B3-AC55-4BD8-A91B-A00732BABCAF}" srcId="{C0E6C59B-7E6D-442A-8EC7-24FB24FC380E}" destId="{95DF4C5F-3B66-4BD8-9BD9-867A0E62B2D2}" srcOrd="9" destOrd="0" parTransId="{4340CC3C-B3FA-4644-8DC6-074FD1720E55}" sibTransId="{EB312DCC-9459-4171-A455-86C3E8E1BE29}"/>
    <dgm:cxn modelId="{AC2BEFB7-4286-456F-AE7F-3A38C0268BCB}" srcId="{C0E6C59B-7E6D-442A-8EC7-24FB24FC380E}" destId="{74E3BA9C-049A-4821-96A8-74D6261D37C5}" srcOrd="10" destOrd="0" parTransId="{1A2DC22E-8FA8-4F6B-8CF8-260FA2AE90DA}" sibTransId="{14AD316F-99D7-4554-83D3-2439CB6ECE1B}"/>
    <dgm:cxn modelId="{47BFBABF-4305-43D6-B774-7055E688BE7D}" srcId="{C0E6C59B-7E6D-442A-8EC7-24FB24FC380E}" destId="{AA98D4B4-F08E-446D-9C25-16B1DF3F71A9}" srcOrd="7" destOrd="0" parTransId="{E1ADEDA9-DDEB-4618-B8F3-779DBB313F30}" sibTransId="{BAA0745A-3E74-443C-90AE-679CC72857A3}"/>
    <dgm:cxn modelId="{59BB46C7-1D69-473C-BA31-487F9E852BBF}" type="presOf" srcId="{9DE5BB6A-36C9-49AA-9793-56ACB9832DF0}" destId="{CE4B1B3A-14F0-4AB5-A090-45620D5AB18A}" srcOrd="0" destOrd="0" presId="urn:microsoft.com/office/officeart/2005/8/layout/default"/>
    <dgm:cxn modelId="{6A69F0C8-7490-485B-9073-CECB16A4C739}" type="presOf" srcId="{C0E6C59B-7E6D-442A-8EC7-24FB24FC380E}" destId="{54047EF3-42E5-4ADF-A1E1-083AC749149D}" srcOrd="0" destOrd="0" presId="urn:microsoft.com/office/officeart/2005/8/layout/default"/>
    <dgm:cxn modelId="{9B6AC2CD-0454-47AA-8B45-DE934884E428}" type="presOf" srcId="{4BCD274A-9282-41AB-A7E6-4A9A084B3BFB}" destId="{2A61CCD6-F90B-403D-A91E-0CFDB5640BA8}" srcOrd="0" destOrd="0" presId="urn:microsoft.com/office/officeart/2005/8/layout/default"/>
    <dgm:cxn modelId="{578616D6-B3DD-49C3-875D-DD000C8BC3CE}" srcId="{C0E6C59B-7E6D-442A-8EC7-24FB24FC380E}" destId="{9DE5BB6A-36C9-49AA-9793-56ACB9832DF0}" srcOrd="8" destOrd="0" parTransId="{45157BF4-050D-4678-BE76-9B29749EDD0A}" sibTransId="{9A278283-3BD5-4E03-B699-615CBD7A612F}"/>
    <dgm:cxn modelId="{E03A14D8-6AFC-494D-9B9E-CCCBCF3BE939}" srcId="{C0E6C59B-7E6D-442A-8EC7-24FB24FC380E}" destId="{32EC5E68-2933-45A9-BFCF-D43A65FB0666}" srcOrd="1" destOrd="0" parTransId="{D45CD072-329B-4CED-B6E2-8BEBA523227F}" sibTransId="{E2340B9E-8079-43A3-A819-DF5D2155D25D}"/>
    <dgm:cxn modelId="{23F09BDE-A7A0-497F-BC4B-77E8F7E138F5}" type="presOf" srcId="{74E3BA9C-049A-4821-96A8-74D6261D37C5}" destId="{406D7260-677F-4764-91B9-2EE24AD2C2F0}" srcOrd="0" destOrd="0" presId="urn:microsoft.com/office/officeart/2005/8/layout/default"/>
    <dgm:cxn modelId="{1A061AF4-5FD5-4E5B-BD5C-BBBAB79150F5}" srcId="{C0E6C59B-7E6D-442A-8EC7-24FB24FC380E}" destId="{9D9B5E5C-6FDC-4894-8B4C-10E31CB6ED6F}" srcOrd="5" destOrd="0" parTransId="{8D61E442-AF90-4E0E-A565-25327F0B3D55}" sibTransId="{EE1C601A-1019-4D97-8300-C2B5E840D66A}"/>
    <dgm:cxn modelId="{AEC4BA5C-0C3B-4383-AF9F-6335E78D093E}" type="presParOf" srcId="{54047EF3-42E5-4ADF-A1E1-083AC749149D}" destId="{2A61CCD6-F90B-403D-A91E-0CFDB5640BA8}" srcOrd="0" destOrd="0" presId="urn:microsoft.com/office/officeart/2005/8/layout/default"/>
    <dgm:cxn modelId="{B02FBC9A-6D57-4396-8EAE-5A77C1BDAB79}" type="presParOf" srcId="{54047EF3-42E5-4ADF-A1E1-083AC749149D}" destId="{6B17E7B3-0639-4C84-8501-427383DD7C87}" srcOrd="1" destOrd="0" presId="urn:microsoft.com/office/officeart/2005/8/layout/default"/>
    <dgm:cxn modelId="{88A94C98-A42D-4CC3-A4B2-4949B75D64E5}" type="presParOf" srcId="{54047EF3-42E5-4ADF-A1E1-083AC749149D}" destId="{92080624-2797-4186-8DE8-44AB47598979}" srcOrd="2" destOrd="0" presId="urn:microsoft.com/office/officeart/2005/8/layout/default"/>
    <dgm:cxn modelId="{9A959813-FD22-4919-9760-11AD52D4D002}" type="presParOf" srcId="{54047EF3-42E5-4ADF-A1E1-083AC749149D}" destId="{45585CDF-E2ED-4C50-9A4E-DD012D283123}" srcOrd="3" destOrd="0" presId="urn:microsoft.com/office/officeart/2005/8/layout/default"/>
    <dgm:cxn modelId="{7AF15C4D-55C3-4CA7-9960-3CF2DF20BA13}" type="presParOf" srcId="{54047EF3-42E5-4ADF-A1E1-083AC749149D}" destId="{F4E642E7-91C1-4713-A45A-A94730F36448}" srcOrd="4" destOrd="0" presId="urn:microsoft.com/office/officeart/2005/8/layout/default"/>
    <dgm:cxn modelId="{2E7A2526-811A-4991-B87D-597D15DF5BE0}" type="presParOf" srcId="{54047EF3-42E5-4ADF-A1E1-083AC749149D}" destId="{CD33B4B9-7E93-4890-AF09-2AED6C3BD63E}" srcOrd="5" destOrd="0" presId="urn:microsoft.com/office/officeart/2005/8/layout/default"/>
    <dgm:cxn modelId="{5D73249F-38C9-4710-975D-CD7C581031FB}" type="presParOf" srcId="{54047EF3-42E5-4ADF-A1E1-083AC749149D}" destId="{30C17B81-9265-450C-85B0-8BA78D700A04}" srcOrd="6" destOrd="0" presId="urn:microsoft.com/office/officeart/2005/8/layout/default"/>
    <dgm:cxn modelId="{59F7B1B3-6AFE-42DB-BCA5-516279CD36AD}" type="presParOf" srcId="{54047EF3-42E5-4ADF-A1E1-083AC749149D}" destId="{1C8207A3-F408-493B-AFFE-A482D6B95332}" srcOrd="7" destOrd="0" presId="urn:microsoft.com/office/officeart/2005/8/layout/default"/>
    <dgm:cxn modelId="{7B8E6AD6-88FE-4430-8E41-B926E8EE1E03}" type="presParOf" srcId="{54047EF3-42E5-4ADF-A1E1-083AC749149D}" destId="{709BBFAD-940B-42EC-ACB5-747ACDE850D2}" srcOrd="8" destOrd="0" presId="urn:microsoft.com/office/officeart/2005/8/layout/default"/>
    <dgm:cxn modelId="{624CA01D-DCF5-4AB0-831B-DAA8F9B85E06}" type="presParOf" srcId="{54047EF3-42E5-4ADF-A1E1-083AC749149D}" destId="{49E06335-67B0-4F1A-9BF6-AC40F1A30275}" srcOrd="9" destOrd="0" presId="urn:microsoft.com/office/officeart/2005/8/layout/default"/>
    <dgm:cxn modelId="{08E43B9B-6086-4BD1-9D18-2EB8A4127112}" type="presParOf" srcId="{54047EF3-42E5-4ADF-A1E1-083AC749149D}" destId="{D2D6BFF8-8BEB-4576-9BAB-50E81934F9F4}" srcOrd="10" destOrd="0" presId="urn:microsoft.com/office/officeart/2005/8/layout/default"/>
    <dgm:cxn modelId="{AC9AED50-0DAC-436F-87BE-BB2AA5327C78}" type="presParOf" srcId="{54047EF3-42E5-4ADF-A1E1-083AC749149D}" destId="{62CE4720-4EC9-4E2D-B34D-885803CEF5F8}" srcOrd="11" destOrd="0" presId="urn:microsoft.com/office/officeart/2005/8/layout/default"/>
    <dgm:cxn modelId="{86EA8184-F8A0-4978-A90F-247A431C79DB}" type="presParOf" srcId="{54047EF3-42E5-4ADF-A1E1-083AC749149D}" destId="{1674307F-2D0C-42D4-8531-A5FD4E2BF951}" srcOrd="12" destOrd="0" presId="urn:microsoft.com/office/officeart/2005/8/layout/default"/>
    <dgm:cxn modelId="{6849D1EB-9418-4B95-933E-FC8FBF0A9092}" type="presParOf" srcId="{54047EF3-42E5-4ADF-A1E1-083AC749149D}" destId="{3835AA15-96A5-4CD0-8F23-D1F126AA1645}" srcOrd="13" destOrd="0" presId="urn:microsoft.com/office/officeart/2005/8/layout/default"/>
    <dgm:cxn modelId="{0BB42FDE-AB85-4D51-A28B-6571C2E355AA}" type="presParOf" srcId="{54047EF3-42E5-4ADF-A1E1-083AC749149D}" destId="{9D1F394D-21AC-48E2-87AC-E534BF5CDF16}" srcOrd="14" destOrd="0" presId="urn:microsoft.com/office/officeart/2005/8/layout/default"/>
    <dgm:cxn modelId="{474231E7-6D67-4D8E-A8AD-F7330AF5DA2D}" type="presParOf" srcId="{54047EF3-42E5-4ADF-A1E1-083AC749149D}" destId="{2B0D2369-CE43-4B53-A1BE-DA9BEDDDA34C}" srcOrd="15" destOrd="0" presId="urn:microsoft.com/office/officeart/2005/8/layout/default"/>
    <dgm:cxn modelId="{B9597931-5925-4E10-B8E0-72F0B19D950C}" type="presParOf" srcId="{54047EF3-42E5-4ADF-A1E1-083AC749149D}" destId="{CE4B1B3A-14F0-4AB5-A090-45620D5AB18A}" srcOrd="16" destOrd="0" presId="urn:microsoft.com/office/officeart/2005/8/layout/default"/>
    <dgm:cxn modelId="{52E64DCE-216D-4AE1-889C-139BBDF19A3E}" type="presParOf" srcId="{54047EF3-42E5-4ADF-A1E1-083AC749149D}" destId="{AA1F4417-341B-4338-852E-D1704D664938}" srcOrd="17" destOrd="0" presId="urn:microsoft.com/office/officeart/2005/8/layout/default"/>
    <dgm:cxn modelId="{5AC7DEAB-DF43-48A2-8515-1F9B72A80FD7}" type="presParOf" srcId="{54047EF3-42E5-4ADF-A1E1-083AC749149D}" destId="{CDD4D8E5-30C8-4489-B1C3-0B9F6995852C}" srcOrd="18" destOrd="0" presId="urn:microsoft.com/office/officeart/2005/8/layout/default"/>
    <dgm:cxn modelId="{8DDF4729-8C72-4355-ABB7-436192E983AB}" type="presParOf" srcId="{54047EF3-42E5-4ADF-A1E1-083AC749149D}" destId="{DEB8D694-CC50-435E-907B-BE5E0A3EE837}" srcOrd="19" destOrd="0" presId="urn:microsoft.com/office/officeart/2005/8/layout/default"/>
    <dgm:cxn modelId="{F0CE4E39-7F75-4FD0-9E4E-0C04562EA1B2}" type="presParOf" srcId="{54047EF3-42E5-4ADF-A1E1-083AC749149D}" destId="{406D7260-677F-4764-91B9-2EE24AD2C2F0}"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DAFF6-39AA-42DA-976C-8DAEDB4B2851}">
      <dsp:nvSpPr>
        <dsp:cNvPr id="0" name=""/>
        <dsp:cNvSpPr/>
      </dsp:nvSpPr>
      <dsp:spPr>
        <a:xfrm>
          <a:off x="0" y="0"/>
          <a:ext cx="4900452" cy="9924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b="1" kern="1200">
              <a:effectLst>
                <a:outerShdw blurRad="38100" dist="38100" dir="2700000" algn="tl">
                  <a:srgbClr val="000000">
                    <a:alpha val="43137"/>
                  </a:srgbClr>
                </a:outerShdw>
              </a:effectLst>
            </a:rPr>
            <a:t>1. Trainingsgrundsätze</a:t>
          </a:r>
          <a:endParaRPr lang="en-US" sz="2300" b="1" kern="1200">
            <a:effectLst>
              <a:outerShdw blurRad="38100" dist="38100" dir="2700000" algn="tl">
                <a:srgbClr val="000000">
                  <a:alpha val="43137"/>
                </a:srgbClr>
              </a:outerShdw>
            </a:effectLst>
          </a:endParaRPr>
        </a:p>
      </dsp:txBody>
      <dsp:txXfrm>
        <a:off x="29069" y="29069"/>
        <a:ext cx="3713357" cy="934351"/>
      </dsp:txXfrm>
    </dsp:sp>
    <dsp:sp modelId="{AC5FE0FE-1DDA-4423-BE5F-101F959F3651}">
      <dsp:nvSpPr>
        <dsp:cNvPr id="0" name=""/>
        <dsp:cNvSpPr/>
      </dsp:nvSpPr>
      <dsp:spPr>
        <a:xfrm>
          <a:off x="333305" y="1130335"/>
          <a:ext cx="4900452" cy="9924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effectLst>
                <a:outerShdw blurRad="38100" dist="38100" dir="2700000" algn="tl">
                  <a:srgbClr val="000000">
                    <a:alpha val="43137"/>
                  </a:srgbClr>
                </a:outerShdw>
              </a:effectLst>
            </a:rPr>
            <a:t>2. Checkliste, Hausaufgabe über den ganzen Kurs hinweg</a:t>
          </a:r>
        </a:p>
      </dsp:txBody>
      <dsp:txXfrm>
        <a:off x="362374" y="1159404"/>
        <a:ext cx="3831253" cy="934351"/>
      </dsp:txXfrm>
    </dsp:sp>
    <dsp:sp modelId="{0FA1A68B-C8F9-40DE-8ABA-8EAD857D5124}">
      <dsp:nvSpPr>
        <dsp:cNvPr id="0" name=""/>
        <dsp:cNvSpPr/>
      </dsp:nvSpPr>
      <dsp:spPr>
        <a:xfrm>
          <a:off x="731885" y="2260671"/>
          <a:ext cx="4900452" cy="9924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effectLst>
                <a:outerShdw blurRad="38100" dist="38100" dir="2700000" algn="tl">
                  <a:srgbClr val="000000">
                    <a:alpha val="43137"/>
                  </a:srgbClr>
                </a:outerShdw>
              </a:effectLst>
            </a:rPr>
            <a:t>3. Trainingspläne</a:t>
          </a:r>
        </a:p>
      </dsp:txBody>
      <dsp:txXfrm>
        <a:off x="760954" y="2289740"/>
        <a:ext cx="3831253" cy="934351"/>
      </dsp:txXfrm>
    </dsp:sp>
    <dsp:sp modelId="{FC29F7E2-B961-4CB2-A5CD-1B9C04CE90BB}">
      <dsp:nvSpPr>
        <dsp:cNvPr id="0" name=""/>
        <dsp:cNvSpPr/>
      </dsp:nvSpPr>
      <dsp:spPr>
        <a:xfrm>
          <a:off x="1097828" y="3391006"/>
          <a:ext cx="4900452" cy="9924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b="1" kern="1200">
              <a:effectLst>
                <a:outerShdw blurRad="38100" dist="38100" dir="2700000" algn="tl">
                  <a:srgbClr val="000000">
                    <a:alpha val="43137"/>
                  </a:srgbClr>
                </a:outerShdw>
              </a:effectLst>
            </a:rPr>
            <a:t>4. Signale für Verhalten</a:t>
          </a:r>
          <a:endParaRPr lang="en-US" sz="2300" b="1" kern="1200">
            <a:effectLst>
              <a:outerShdw blurRad="38100" dist="38100" dir="2700000" algn="tl">
                <a:srgbClr val="000000">
                  <a:alpha val="43137"/>
                </a:srgbClr>
              </a:outerShdw>
            </a:effectLst>
          </a:endParaRPr>
        </a:p>
      </dsp:txBody>
      <dsp:txXfrm>
        <a:off x="1126897" y="3420075"/>
        <a:ext cx="3831253" cy="934351"/>
      </dsp:txXfrm>
    </dsp:sp>
    <dsp:sp modelId="{6991E1C5-1AAA-4DBD-9BB9-C865215BCEB0}">
      <dsp:nvSpPr>
        <dsp:cNvPr id="0" name=""/>
        <dsp:cNvSpPr/>
      </dsp:nvSpPr>
      <dsp:spPr>
        <a:xfrm>
          <a:off x="1463771" y="4521342"/>
          <a:ext cx="4900452" cy="9924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b="1" kern="1200">
              <a:effectLst>
                <a:outerShdw blurRad="38100" dist="38100" dir="2700000" algn="tl">
                  <a:srgbClr val="000000">
                    <a:alpha val="43137"/>
                  </a:srgbClr>
                </a:outerShdw>
              </a:effectLst>
            </a:rPr>
            <a:t>5. Stress-Verhalten</a:t>
          </a:r>
          <a:endParaRPr lang="en-US" sz="2300" b="1" kern="1200">
            <a:effectLst>
              <a:outerShdw blurRad="38100" dist="38100" dir="2700000" algn="tl">
                <a:srgbClr val="000000">
                  <a:alpha val="43137"/>
                </a:srgbClr>
              </a:outerShdw>
            </a:effectLst>
          </a:endParaRPr>
        </a:p>
      </dsp:txBody>
      <dsp:txXfrm>
        <a:off x="1492840" y="4550411"/>
        <a:ext cx="3831253" cy="934351"/>
      </dsp:txXfrm>
    </dsp:sp>
    <dsp:sp modelId="{D65C2495-ADDC-493D-B7FA-EBE306FC1341}">
      <dsp:nvSpPr>
        <dsp:cNvPr id="0" name=""/>
        <dsp:cNvSpPr/>
      </dsp:nvSpPr>
      <dsp:spPr>
        <a:xfrm>
          <a:off x="4255334" y="725068"/>
          <a:ext cx="645118" cy="6451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400486" y="725068"/>
        <a:ext cx="354814" cy="485451"/>
      </dsp:txXfrm>
    </dsp:sp>
    <dsp:sp modelId="{737FE39D-8957-462B-8361-A6C51E823402}">
      <dsp:nvSpPr>
        <dsp:cNvPr id="0" name=""/>
        <dsp:cNvSpPr/>
      </dsp:nvSpPr>
      <dsp:spPr>
        <a:xfrm>
          <a:off x="4621277" y="1855404"/>
          <a:ext cx="645118" cy="6451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766429" y="1855404"/>
        <a:ext cx="354814" cy="485451"/>
      </dsp:txXfrm>
    </dsp:sp>
    <dsp:sp modelId="{4CDC4E88-14D7-483D-9E78-B4CC25D10B6A}">
      <dsp:nvSpPr>
        <dsp:cNvPr id="0" name=""/>
        <dsp:cNvSpPr/>
      </dsp:nvSpPr>
      <dsp:spPr>
        <a:xfrm>
          <a:off x="4987219" y="2969198"/>
          <a:ext cx="645118" cy="6451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132371" y="2969198"/>
        <a:ext cx="354814" cy="485451"/>
      </dsp:txXfrm>
    </dsp:sp>
    <dsp:sp modelId="{E03C295E-9EAB-4CFB-9BE5-971021510DDC}">
      <dsp:nvSpPr>
        <dsp:cNvPr id="0" name=""/>
        <dsp:cNvSpPr/>
      </dsp:nvSpPr>
      <dsp:spPr>
        <a:xfrm>
          <a:off x="5353162" y="4110561"/>
          <a:ext cx="645118" cy="6451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498314" y="4110561"/>
        <a:ext cx="354814" cy="485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1CCD6-F90B-403D-A91E-0CFDB5640BA8}">
      <dsp:nvSpPr>
        <dsp:cNvPr id="0" name=""/>
        <dsp:cNvSpPr/>
      </dsp:nvSpPr>
      <dsp:spPr>
        <a:xfrm>
          <a:off x="2992" y="212266"/>
          <a:ext cx="2373771" cy="1424262"/>
        </a:xfrm>
        <a:prstGeom prst="rect">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a:outerShdw dist="50800" dir="5400000" algn="ctr" rotWithShape="0">
            <a:srgbClr val="000000">
              <a:alpha val="43137"/>
            </a:srgbClr>
          </a:outerShdw>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a:effectLst>
                <a:outerShdw blurRad="38100" dist="38100" dir="2700000" algn="tl">
                  <a:srgbClr val="000000">
                    <a:alpha val="43137"/>
                  </a:srgbClr>
                </a:outerShdw>
              </a:effectLst>
            </a:rPr>
            <a:t>Rein positiv aufgebautes Training mit Belohnung, anhand eurer Checkliste</a:t>
          </a:r>
          <a:endParaRPr lang="en-US" sz="1800" b="1" kern="1200">
            <a:effectLst>
              <a:outerShdw blurRad="38100" dist="38100" dir="2700000" algn="tl">
                <a:srgbClr val="000000">
                  <a:alpha val="43137"/>
                </a:srgbClr>
              </a:outerShdw>
            </a:effectLst>
          </a:endParaRPr>
        </a:p>
      </dsp:txBody>
      <dsp:txXfrm>
        <a:off x="2992" y="212266"/>
        <a:ext cx="2373771" cy="1424262"/>
      </dsp:txXfrm>
    </dsp:sp>
    <dsp:sp modelId="{92080624-2797-4186-8DE8-44AB47598979}">
      <dsp:nvSpPr>
        <dsp:cNvPr id="0" name=""/>
        <dsp:cNvSpPr/>
      </dsp:nvSpPr>
      <dsp:spPr>
        <a:xfrm>
          <a:off x="2614140" y="212266"/>
          <a:ext cx="2373771" cy="14242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dist="50800" sx="1000" sy="1000" algn="ctr" rotWithShape="0">
            <a:srgbClr val="000000"/>
          </a:outerShdw>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a:effectLst>
                <a:outerShdw blurRad="38100" dist="38100" dir="2700000" algn="tl">
                  <a:srgbClr val="000000">
                    <a:alpha val="43137"/>
                  </a:srgbClr>
                </a:outerShdw>
              </a:effectLst>
            </a:rPr>
            <a:t>Abwarten – sich zurückhalten – somit die Kontrolle über die Situation haben</a:t>
          </a:r>
          <a:endParaRPr lang="en-US" sz="1800" b="1" kern="1200">
            <a:effectLst>
              <a:outerShdw blurRad="38100" dist="38100" dir="2700000" algn="tl">
                <a:srgbClr val="000000">
                  <a:alpha val="43137"/>
                </a:srgbClr>
              </a:outerShdw>
            </a:effectLst>
          </a:endParaRPr>
        </a:p>
      </dsp:txBody>
      <dsp:txXfrm>
        <a:off x="2614140" y="212266"/>
        <a:ext cx="2373771" cy="1424262"/>
      </dsp:txXfrm>
    </dsp:sp>
    <dsp:sp modelId="{F4E642E7-91C1-4713-A45A-A94730F36448}">
      <dsp:nvSpPr>
        <dsp:cNvPr id="0" name=""/>
        <dsp:cNvSpPr/>
      </dsp:nvSpPr>
      <dsp:spPr>
        <a:xfrm>
          <a:off x="5225288" y="212266"/>
          <a:ext cx="2373771" cy="14242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a:effectLst>
                <a:outerShdw blurRad="38100" dist="38100" dir="2700000" algn="tl">
                  <a:srgbClr val="000000">
                    <a:alpha val="43137"/>
                  </a:srgbClr>
                </a:outerShdw>
              </a:effectLst>
            </a:rPr>
            <a:t>Verstärkeraufbau</a:t>
          </a:r>
          <a:r>
            <a:rPr lang="de-DE" sz="1800" kern="1200"/>
            <a:t> </a:t>
          </a:r>
          <a:endParaRPr lang="en-US" sz="1800" kern="1200"/>
        </a:p>
      </dsp:txBody>
      <dsp:txXfrm>
        <a:off x="5225288" y="212266"/>
        <a:ext cx="2373771" cy="1424262"/>
      </dsp:txXfrm>
    </dsp:sp>
    <dsp:sp modelId="{30C17B81-9265-450C-85B0-8BA78D700A04}">
      <dsp:nvSpPr>
        <dsp:cNvPr id="0" name=""/>
        <dsp:cNvSpPr/>
      </dsp:nvSpPr>
      <dsp:spPr>
        <a:xfrm>
          <a:off x="7836436" y="212266"/>
          <a:ext cx="2373771" cy="14242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a:effectLst>
                <a:outerShdw blurRad="38100" dist="38100" dir="2700000" algn="tl">
                  <a:srgbClr val="000000">
                    <a:alpha val="43137"/>
                  </a:srgbClr>
                </a:outerShdw>
              </a:effectLst>
            </a:rPr>
            <a:t>Autofahren, Gefahrloses ein – und aussteigen</a:t>
          </a:r>
          <a:endParaRPr lang="en-US" sz="1800" b="1" kern="1200">
            <a:effectLst>
              <a:outerShdw blurRad="38100" dist="38100" dir="2700000" algn="tl">
                <a:srgbClr val="000000">
                  <a:alpha val="43137"/>
                </a:srgbClr>
              </a:outerShdw>
            </a:effectLst>
          </a:endParaRPr>
        </a:p>
      </dsp:txBody>
      <dsp:txXfrm>
        <a:off x="7836436" y="212266"/>
        <a:ext cx="2373771" cy="1424262"/>
      </dsp:txXfrm>
    </dsp:sp>
    <dsp:sp modelId="{709BBFAD-940B-42EC-ACB5-747ACDE850D2}">
      <dsp:nvSpPr>
        <dsp:cNvPr id="0" name=""/>
        <dsp:cNvSpPr/>
      </dsp:nvSpPr>
      <dsp:spPr>
        <a:xfrm>
          <a:off x="2992" y="1873906"/>
          <a:ext cx="2373771" cy="1424262"/>
        </a:xfrm>
        <a:prstGeom prst="rect">
          <a:avLst/>
        </a:prstGeom>
        <a:solidFill>
          <a:schemeClr val="accent1">
            <a:hueOff val="0"/>
            <a:satOff val="0"/>
            <a:lumOff val="0"/>
            <a:alphaOff val="0"/>
          </a:schemeClr>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a:outerShdw dist="50800" dir="5400000" algn="ctr" rotWithShape="0">
            <a:srgbClr val="000000">
              <a:alpha val="43137"/>
            </a:srgbClr>
          </a:outerShdw>
          <a:softEdge rad="2159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a:effectLst>
                <a:outerShdw blurRad="38100" dist="38100" dir="2700000" algn="tl">
                  <a:srgbClr val="000000">
                    <a:alpha val="43137"/>
                  </a:srgbClr>
                </a:outerShdw>
              </a:effectLst>
            </a:rPr>
            <a:t>Ausgeben und tauschen von Fressbarem und Spielzeug</a:t>
          </a:r>
          <a:endParaRPr lang="en-US" sz="1800" b="1" kern="1200">
            <a:effectLst>
              <a:outerShdw blurRad="38100" dist="38100" dir="2700000" algn="tl">
                <a:srgbClr val="000000">
                  <a:alpha val="43137"/>
                </a:srgbClr>
              </a:outerShdw>
            </a:effectLst>
          </a:endParaRPr>
        </a:p>
      </dsp:txBody>
      <dsp:txXfrm>
        <a:off x="2992" y="1873906"/>
        <a:ext cx="2373771" cy="1424262"/>
      </dsp:txXfrm>
    </dsp:sp>
    <dsp:sp modelId="{D2D6BFF8-8BEB-4576-9BAB-50E81934F9F4}">
      <dsp:nvSpPr>
        <dsp:cNvPr id="0" name=""/>
        <dsp:cNvSpPr/>
      </dsp:nvSpPr>
      <dsp:spPr>
        <a:xfrm>
          <a:off x="2614140" y="1873906"/>
          <a:ext cx="2373771" cy="14242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effectLst>
                <a:outerShdw blurRad="38100" dist="38100" dir="2700000" algn="tl">
                  <a:srgbClr val="000000">
                    <a:alpha val="43137"/>
                  </a:srgbClr>
                </a:outerShdw>
              </a:effectLst>
            </a:rPr>
            <a:t>Warteübung</a:t>
          </a:r>
          <a:endParaRPr lang="en-US" sz="1800" b="1" kern="1200" dirty="0">
            <a:solidFill>
              <a:schemeClr val="tx1"/>
            </a:solidFill>
            <a:effectLst>
              <a:outerShdw blurRad="38100" dist="38100" dir="2700000" algn="tl">
                <a:srgbClr val="000000">
                  <a:alpha val="43137"/>
                </a:srgbClr>
              </a:outerShdw>
            </a:effectLst>
          </a:endParaRPr>
        </a:p>
      </dsp:txBody>
      <dsp:txXfrm>
        <a:off x="2614140" y="1873906"/>
        <a:ext cx="2373771" cy="1424262"/>
      </dsp:txXfrm>
    </dsp:sp>
    <dsp:sp modelId="{1674307F-2D0C-42D4-8531-A5FD4E2BF951}">
      <dsp:nvSpPr>
        <dsp:cNvPr id="0" name=""/>
        <dsp:cNvSpPr/>
      </dsp:nvSpPr>
      <dsp:spPr>
        <a:xfrm>
          <a:off x="5225288" y="1873906"/>
          <a:ext cx="2373771" cy="14242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effectLst>
                <a:outerShdw blurRad="38100" dist="38100" dir="2700000" algn="tl">
                  <a:srgbClr val="000000">
                    <a:alpha val="43137"/>
                  </a:srgbClr>
                </a:outerShdw>
              </a:effectLst>
            </a:rPr>
            <a:t>Entspannungstraining / Training gegen Trennungsstress</a:t>
          </a:r>
          <a:endParaRPr lang="en-US" sz="1800" b="1" kern="1200" dirty="0">
            <a:solidFill>
              <a:schemeClr val="tx1"/>
            </a:solidFill>
            <a:effectLst>
              <a:outerShdw blurRad="38100" dist="38100" dir="2700000" algn="tl">
                <a:srgbClr val="000000">
                  <a:alpha val="43137"/>
                </a:srgbClr>
              </a:outerShdw>
            </a:effectLst>
          </a:endParaRPr>
        </a:p>
      </dsp:txBody>
      <dsp:txXfrm>
        <a:off x="5225288" y="1873906"/>
        <a:ext cx="2373771" cy="1424262"/>
      </dsp:txXfrm>
    </dsp:sp>
    <dsp:sp modelId="{9D1F394D-21AC-48E2-87AC-E534BF5CDF16}">
      <dsp:nvSpPr>
        <dsp:cNvPr id="0" name=""/>
        <dsp:cNvSpPr/>
      </dsp:nvSpPr>
      <dsp:spPr>
        <a:xfrm>
          <a:off x="7836436" y="1873906"/>
          <a:ext cx="2373771" cy="14242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a:effectLst>
                <a:outerShdw blurRad="38100" dist="38100" dir="2700000" algn="tl">
                  <a:srgbClr val="000000">
                    <a:alpha val="43137"/>
                  </a:srgbClr>
                </a:outerShdw>
              </a:effectLst>
            </a:rPr>
            <a:t>Geschirr anziehen </a:t>
          </a:r>
          <a:endParaRPr lang="en-US" sz="1800" b="1" kern="1200">
            <a:effectLst>
              <a:outerShdw blurRad="38100" dist="38100" dir="2700000" algn="tl">
                <a:srgbClr val="000000">
                  <a:alpha val="43137"/>
                </a:srgbClr>
              </a:outerShdw>
            </a:effectLst>
          </a:endParaRPr>
        </a:p>
      </dsp:txBody>
      <dsp:txXfrm>
        <a:off x="7836436" y="1873906"/>
        <a:ext cx="2373771" cy="1424262"/>
      </dsp:txXfrm>
    </dsp:sp>
    <dsp:sp modelId="{CE4B1B3A-14F0-4AB5-A090-45620D5AB18A}">
      <dsp:nvSpPr>
        <dsp:cNvPr id="0" name=""/>
        <dsp:cNvSpPr/>
      </dsp:nvSpPr>
      <dsp:spPr>
        <a:xfrm>
          <a:off x="1308566" y="3535545"/>
          <a:ext cx="2373771" cy="14242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a:effectLst>
                <a:outerShdw blurRad="38100" dist="38100" dir="2700000" algn="tl">
                  <a:srgbClr val="000000">
                    <a:alpha val="43137"/>
                  </a:srgbClr>
                </a:outerShdw>
              </a:effectLst>
            </a:rPr>
            <a:t>Theorie noch 3 Zoom Meetings</a:t>
          </a:r>
          <a:endParaRPr lang="en-US" sz="1800" b="1" kern="1200">
            <a:effectLst>
              <a:outerShdw blurRad="38100" dist="38100" dir="2700000" algn="tl">
                <a:srgbClr val="000000">
                  <a:alpha val="43137"/>
                </a:srgbClr>
              </a:outerShdw>
            </a:effectLst>
          </a:endParaRPr>
        </a:p>
      </dsp:txBody>
      <dsp:txXfrm>
        <a:off x="1308566" y="3535545"/>
        <a:ext cx="2373771" cy="1424262"/>
      </dsp:txXfrm>
    </dsp:sp>
    <dsp:sp modelId="{CDD4D8E5-30C8-4489-B1C3-0B9F6995852C}">
      <dsp:nvSpPr>
        <dsp:cNvPr id="0" name=""/>
        <dsp:cNvSpPr/>
      </dsp:nvSpPr>
      <dsp:spPr>
        <a:xfrm>
          <a:off x="3919714" y="3524664"/>
          <a:ext cx="2373771" cy="14242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a:effectLst>
                <a:outerShdw blurRad="38100" dist="38100" dir="2700000" algn="tl">
                  <a:srgbClr val="000000">
                    <a:alpha val="43137"/>
                  </a:srgbClr>
                </a:outerShdw>
              </a:effectLst>
            </a:rPr>
            <a:t>Wünsche</a:t>
          </a:r>
          <a:endParaRPr lang="en-US" sz="1800" b="1" kern="1200">
            <a:effectLst>
              <a:outerShdw blurRad="38100" dist="38100" dir="2700000" algn="tl">
                <a:srgbClr val="000000">
                  <a:alpha val="43137"/>
                </a:srgbClr>
              </a:outerShdw>
            </a:effectLst>
          </a:endParaRPr>
        </a:p>
      </dsp:txBody>
      <dsp:txXfrm>
        <a:off x="3919714" y="3524664"/>
        <a:ext cx="2373771" cy="1424262"/>
      </dsp:txXfrm>
    </dsp:sp>
    <dsp:sp modelId="{406D7260-677F-4764-91B9-2EE24AD2C2F0}">
      <dsp:nvSpPr>
        <dsp:cNvPr id="0" name=""/>
        <dsp:cNvSpPr/>
      </dsp:nvSpPr>
      <dsp:spPr>
        <a:xfrm>
          <a:off x="6530862" y="3535545"/>
          <a:ext cx="2373771" cy="14242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oftEdge rad="1143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a:effectLst>
                <a:outerShdw blurRad="38100" dist="38100" dir="2700000" algn="tl">
                  <a:srgbClr val="000000">
                    <a:alpha val="43137"/>
                  </a:srgbClr>
                </a:outerShdw>
              </a:effectLst>
            </a:rPr>
            <a:t>Fragen stellen immer möglich und sinnvoll. </a:t>
          </a:r>
          <a:endParaRPr lang="en-US" sz="1800" b="1" kern="1200">
            <a:effectLst>
              <a:outerShdw blurRad="38100" dist="38100" dir="2700000" algn="tl">
                <a:srgbClr val="000000">
                  <a:alpha val="43137"/>
                </a:srgbClr>
              </a:outerShdw>
            </a:effectLst>
          </a:endParaRPr>
        </a:p>
      </dsp:txBody>
      <dsp:txXfrm>
        <a:off x="6530862" y="3535545"/>
        <a:ext cx="2373771" cy="142426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48C0D-BE1B-4AFF-9C6B-C8E840892C03}" type="datetimeFigureOut">
              <a:rPr lang="de-DE" smtClean="0"/>
              <a:t>24.05.2025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41170-BA41-4D7E-A896-EBCA3C40E66D}" type="slidenum">
              <a:rPr lang="de-DE" smtClean="0"/>
              <a:t>‹Nr.›</a:t>
            </a:fld>
            <a:endParaRPr lang="de-DE"/>
          </a:p>
        </p:txBody>
      </p:sp>
    </p:spTree>
    <p:extLst>
      <p:ext uri="{BB962C8B-B14F-4D97-AF65-F5344CB8AC3E}">
        <p14:creationId xmlns:p14="http://schemas.microsoft.com/office/powerpoint/2010/main" val="218573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 die Welpen sehr neugierig sind, nutzen wir das: reizarme Umgebung wählen. Hund ist auf seiner Decke.</a:t>
            </a:r>
          </a:p>
          <a:p>
            <a:r>
              <a:rPr lang="de-DE"/>
              <a:t>Trainingsschritt 1: Ausgestreckte re. Hand, Finger zeigen in Richtung Boden, die Futterbelohnung befindet sich in der li. Hand diese als Faust am Oberarm halten, damit der Welpe weiß worauf er sich konzentrieren soll. Der Welpe nähert sich, dann legt ihr ein Stück Futter in die Hand, der Welpe frisst es </a:t>
            </a:r>
          </a:p>
          <a:p>
            <a:r>
              <a:rPr lang="de-DE"/>
              <a:t>Noch 2x wiederholen, bis alle 3 Leckerchen gefressen sind, Hund auf die Decke begleiten, belohnen, dann 1 Minute Pause /spielen-kuscheln oder einfach nur auf dem Platz liegen und noch 2 Durchgänge</a:t>
            </a:r>
          </a:p>
          <a:p>
            <a:endParaRPr lang="de-DE"/>
          </a:p>
          <a:p>
            <a:r>
              <a:rPr lang="de-DE"/>
              <a:t>Schritt 2: Hand wird wie oben gezeigt , anstupsen belohnen</a:t>
            </a:r>
          </a:p>
          <a:p>
            <a:r>
              <a:rPr lang="de-DE"/>
              <a:t>Schritt 3: stärkeres anstupsen belohnen</a:t>
            </a:r>
          </a:p>
          <a:p>
            <a:r>
              <a:rPr lang="de-DE"/>
              <a:t>Schritt 4: Position ändern , Ablenkung steigern, Raum wechseln. Immer leicht starten, so das der Hund erfolgreich sein kann</a:t>
            </a:r>
          </a:p>
          <a:p>
            <a:endParaRPr lang="de-DE"/>
          </a:p>
        </p:txBody>
      </p:sp>
      <p:sp>
        <p:nvSpPr>
          <p:cNvPr id="4" name="Foliennummernplatzhalter 3"/>
          <p:cNvSpPr>
            <a:spLocks noGrp="1"/>
          </p:cNvSpPr>
          <p:nvPr>
            <p:ph type="sldNum" sz="quarter" idx="5"/>
          </p:nvPr>
        </p:nvSpPr>
        <p:spPr/>
        <p:txBody>
          <a:bodyPr/>
          <a:lstStyle/>
          <a:p>
            <a:fld id="{A0141170-BA41-4D7E-A896-EBCA3C40E66D}" type="slidenum">
              <a:rPr lang="de-DE" smtClean="0"/>
              <a:t>15</a:t>
            </a:fld>
            <a:endParaRPr lang="de-DE"/>
          </a:p>
        </p:txBody>
      </p:sp>
    </p:spTree>
    <p:extLst>
      <p:ext uri="{BB962C8B-B14F-4D97-AF65-F5344CB8AC3E}">
        <p14:creationId xmlns:p14="http://schemas.microsoft.com/office/powerpoint/2010/main" val="359754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4EC743F4-8769-40B4-85DF-6CB8DE9F66AA}" type="datetimeFigureOut">
              <a:rPr lang="en-US" smtClean="0"/>
              <a:pPr/>
              <a:t>5/24/2025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3489720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4EC743F4-8769-40B4-85DF-6CB8DE9F66AA}" type="datetimeFigureOut">
              <a:rPr lang="en-US" smtClean="0"/>
              <a:pPr/>
              <a:t>5/24/2025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176132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4EC743F4-8769-40B4-85DF-6CB8DE9F66AA}" type="datetimeFigureOut">
              <a:rPr lang="en-US" smtClean="0"/>
              <a:pPr/>
              <a:t>5/24/2025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2425721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4EC743F4-8769-40B4-85DF-6CB8DE9F66AA}" type="datetimeFigureOut">
              <a:rPr lang="en-US" smtClean="0"/>
              <a:pPr/>
              <a:t>5/24/2025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226019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EC743F4-8769-40B4-85DF-6CB8DE9F66AA}" type="datetimeFigureOut">
              <a:rPr lang="en-US" smtClean="0"/>
              <a:pPr/>
              <a:t>5/24/2025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381324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4EC743F4-8769-40B4-85DF-6CB8DE9F66AA}" type="datetimeFigureOut">
              <a:rPr lang="en-US" smtClean="0"/>
              <a:pPr/>
              <a:t>5/24/2025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2930732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4EC743F4-8769-40B4-85DF-6CB8DE9F66AA}" type="datetimeFigureOut">
              <a:rPr lang="en-US" smtClean="0"/>
              <a:pPr/>
              <a:t>5/24/2025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3182905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fld id="{4EC743F4-8769-40B4-85DF-6CB8DE9F66AA}" type="datetimeFigureOut">
              <a:rPr lang="en-US" smtClean="0"/>
              <a:pPr/>
              <a:t>5/24/2025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146194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743F4-8769-40B4-85DF-6CB8DE9F66AA}" type="datetimeFigureOut">
              <a:rPr lang="en-US" smtClean="0"/>
              <a:pPr/>
              <a:t>5/24/2025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522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EC743F4-8769-40B4-85DF-6CB8DE9F66AA}" type="datetimeFigureOut">
              <a:rPr lang="en-US" smtClean="0"/>
              <a:pPr/>
              <a:t>5/24/2025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397588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EC743F4-8769-40B4-85DF-6CB8DE9F66AA}" type="datetimeFigureOut">
              <a:rPr lang="en-US" smtClean="0"/>
              <a:pPr/>
              <a:t>5/24/2025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BD96E-3838-45D2-9031-D3AF67C920A5}" type="slidenum">
              <a:rPr lang="en-US" smtClean="0"/>
              <a:pPr/>
              <a:t>‹Nr.›</a:t>
            </a:fld>
            <a:endParaRPr lang="en-US"/>
          </a:p>
        </p:txBody>
      </p:sp>
    </p:spTree>
    <p:extLst>
      <p:ext uri="{BB962C8B-B14F-4D97-AF65-F5344CB8AC3E}">
        <p14:creationId xmlns:p14="http://schemas.microsoft.com/office/powerpoint/2010/main" val="198032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743F4-8769-40B4-85DF-6CB8DE9F66AA}" type="datetimeFigureOut">
              <a:rPr lang="en-US" smtClean="0"/>
              <a:pPr/>
              <a:t>5/24/2025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BD96E-3838-45D2-9031-D3AF67C920A5}" type="slidenum">
              <a:rPr lang="en-US" smtClean="0"/>
              <a:pPr/>
              <a:t>‹Nr.›</a:t>
            </a:fld>
            <a:endParaRPr lang="en-US"/>
          </a:p>
        </p:txBody>
      </p:sp>
    </p:spTree>
    <p:extLst>
      <p:ext uri="{BB962C8B-B14F-4D97-AF65-F5344CB8AC3E}">
        <p14:creationId xmlns:p14="http://schemas.microsoft.com/office/powerpoint/2010/main" val="136855543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pxhere.com/th/photo/727708" TargetMode="External"/><Relationship Id="rId7" Type="http://schemas.openxmlformats.org/officeDocument/2006/relationships/hyperlink" Target="https://pixabay.com/de/berner-sennenhund-hund-gro%C3%9Fer-hund-1177077/"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fluffology.de/post/hormone-im-hundefutter"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ngall.com/question-mark-png/download/29840"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www.pexels.com/de/foto/baume-draussen-gras-grun-1125776/" TargetMode="Externa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0" name="Rectangle 1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1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EED6B79-91E9-DDC7-869E-9877A7A5E9D1}"/>
              </a:ext>
            </a:extLst>
          </p:cNvPr>
          <p:cNvSpPr>
            <a:spLocks noGrp="1"/>
          </p:cNvSpPr>
          <p:nvPr>
            <p:ph type="ctrTitle"/>
          </p:nvPr>
        </p:nvSpPr>
        <p:spPr>
          <a:xfrm>
            <a:off x="641776" y="637523"/>
            <a:ext cx="3941121" cy="1386733"/>
          </a:xfrm>
        </p:spPr>
        <p:txBody>
          <a:bodyPr vert="horz" lIns="91440" tIns="45720" rIns="91440" bIns="45720" rtlCol="0" anchor="ctr" anchorCtr="0">
            <a:normAutofit/>
          </a:bodyPr>
          <a:lstStyle/>
          <a:p>
            <a:pPr algn="l"/>
            <a:r>
              <a:rPr lang="en-US" sz="4000" b="1" i="1" kern="1200" cap="none" spc="0" baseline="0">
                <a:solidFill>
                  <a:srgbClr val="FFFFFF"/>
                </a:solidFill>
                <a:effectLst>
                  <a:outerShdw blurRad="38100" dist="38100" dir="2700000" algn="tl">
                    <a:srgbClr val="000000">
                      <a:alpha val="43137"/>
                    </a:srgbClr>
                  </a:outerShdw>
                </a:effectLst>
                <a:latin typeface="+mj-lt"/>
                <a:ea typeface="+mj-ea"/>
                <a:cs typeface="+mj-cs"/>
              </a:rPr>
              <a:t>Ein Welpe zieht ein</a:t>
            </a:r>
          </a:p>
        </p:txBody>
      </p:sp>
      <p:pic>
        <p:nvPicPr>
          <p:cNvPr id="8" name="Grafik 7" descr="Ein Bild, das Hunderasse, Gras, Haustier, Hund enthält.&#10;&#10;Automatisch generierte Beschreibung">
            <a:extLst>
              <a:ext uri="{FF2B5EF4-FFF2-40B4-BE49-F238E27FC236}">
                <a16:creationId xmlns:a16="http://schemas.microsoft.com/office/drawing/2014/main" id="{6A7C970D-580D-1CF7-6085-F517B3DFCE1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89" r="11448" b="2"/>
          <a:stretch/>
        </p:blipFill>
        <p:spPr>
          <a:xfrm>
            <a:off x="4968252" y="324472"/>
            <a:ext cx="2232661" cy="2012328"/>
          </a:xfrm>
          <a:prstGeom prst="rect">
            <a:avLst/>
          </a:prstGeom>
        </p:spPr>
      </p:pic>
      <p:pic>
        <p:nvPicPr>
          <p:cNvPr id="4" name="Grafik 3" descr="Free Images : animal, friend, vertebrate, dog breed, leonberger, dog ...">
            <a:extLst>
              <a:ext uri="{FF2B5EF4-FFF2-40B4-BE49-F238E27FC236}">
                <a16:creationId xmlns:a16="http://schemas.microsoft.com/office/drawing/2014/main" id="{55D81993-7BD8-DCBA-1D38-8D32F27A81FE}"/>
              </a:ext>
            </a:extLst>
          </p:cNvPr>
          <p:cNvPicPr>
            <a:picLocks noChangeAspect="1"/>
          </p:cNvPicPr>
          <p:nvPr/>
        </p:nvPicPr>
        <p:blipFill rotWithShape="1">
          <a:blip r:embed="rId4"/>
          <a:srcRect l="12739" r="13711" b="-5"/>
          <a:stretch/>
        </p:blipFill>
        <p:spPr>
          <a:xfrm>
            <a:off x="7290757" y="320721"/>
            <a:ext cx="2232662" cy="2026371"/>
          </a:xfrm>
          <a:prstGeom prst="rect">
            <a:avLst/>
          </a:prstGeom>
        </p:spPr>
      </p:pic>
      <p:pic>
        <p:nvPicPr>
          <p:cNvPr id="7" name="Grafik 6" descr="Ein Bild, das Text, Screenshot, Software, Haustier enthält.&#10;&#10;Automatisch generierte Beschreibung">
            <a:extLst>
              <a:ext uri="{FF2B5EF4-FFF2-40B4-BE49-F238E27FC236}">
                <a16:creationId xmlns:a16="http://schemas.microsoft.com/office/drawing/2014/main" id="{B593C5A5-1525-0847-0BE8-B9C70918475E}"/>
              </a:ext>
            </a:extLst>
          </p:cNvPr>
          <p:cNvPicPr>
            <a:picLocks noChangeAspect="1"/>
          </p:cNvPicPr>
          <p:nvPr/>
        </p:nvPicPr>
        <p:blipFill rotWithShape="1">
          <a:blip r:embed="rId5">
            <a:extLst>
              <a:ext uri="{28A0092B-C50C-407E-A947-70E740481C1C}">
                <a14:useLocalDpi xmlns:a14="http://schemas.microsoft.com/office/drawing/2010/main" val="0"/>
              </a:ext>
            </a:extLst>
          </a:blip>
          <a:srcRect l="12133" t="16674" r="50041" b="31191"/>
          <a:stretch/>
        </p:blipFill>
        <p:spPr>
          <a:xfrm>
            <a:off x="9651171" y="2518713"/>
            <a:ext cx="2496341" cy="1830683"/>
          </a:xfrm>
          <a:prstGeom prst="rect">
            <a:avLst/>
          </a:prstGeom>
        </p:spPr>
      </p:pic>
      <p:pic>
        <p:nvPicPr>
          <p:cNvPr id="5" name="Grafik 4" descr="Ein Bild, das Gras, Säugetier, Hunderasse, Hund enthält.&#10;&#10;Automatisch generierte Beschreibung">
            <a:extLst>
              <a:ext uri="{FF2B5EF4-FFF2-40B4-BE49-F238E27FC236}">
                <a16:creationId xmlns:a16="http://schemas.microsoft.com/office/drawing/2014/main" id="{52CE3C86-5B25-E856-9E0F-8F8CF8021F3F}"/>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6031" r="10072" b="-3"/>
          <a:stretch/>
        </p:blipFill>
        <p:spPr>
          <a:xfrm>
            <a:off x="9651171" y="358951"/>
            <a:ext cx="2232662" cy="2009239"/>
          </a:xfrm>
          <a:prstGeom prst="rect">
            <a:avLst/>
          </a:prstGeom>
        </p:spPr>
      </p:pic>
      <p:sp>
        <p:nvSpPr>
          <p:cNvPr id="52" name="Rectangle 18">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Untertitel 2">
            <a:extLst>
              <a:ext uri="{FF2B5EF4-FFF2-40B4-BE49-F238E27FC236}">
                <a16:creationId xmlns:a16="http://schemas.microsoft.com/office/drawing/2014/main" id="{FB0D8CDA-5761-D0D2-7EBF-136FFBDAA348}"/>
              </a:ext>
            </a:extLst>
          </p:cNvPr>
          <p:cNvSpPr>
            <a:spLocks noGrp="1"/>
          </p:cNvSpPr>
          <p:nvPr>
            <p:ph type="subTitle" idx="1"/>
          </p:nvPr>
        </p:nvSpPr>
        <p:spPr>
          <a:xfrm>
            <a:off x="5024562" y="2335506"/>
            <a:ext cx="4498857" cy="4108837"/>
          </a:xfrm>
        </p:spPr>
        <p:txBody>
          <a:bodyPr vert="horz" lIns="91440" tIns="45720" rIns="91440" bIns="45720" rtlCol="0" anchor="ctr">
            <a:normAutofit/>
          </a:bodyPr>
          <a:lstStyle/>
          <a:p>
            <a:pPr marL="342900" indent="-228600" algn="l">
              <a:buFont typeface="Arial" panose="020B0604020202020204" pitchFamily="34" charset="0"/>
              <a:buChar char="•"/>
            </a:pPr>
            <a:endParaRPr lang="en-US" sz="1400" b="1" dirty="0">
              <a:solidFill>
                <a:srgbClr val="FFFFFF"/>
              </a:solidFill>
            </a:endParaRPr>
          </a:p>
          <a:p>
            <a:pPr marL="342900" indent="-228600" algn="l">
              <a:buFont typeface="Arial" panose="020B0604020202020204" pitchFamily="34" charset="0"/>
              <a:buChar char="•"/>
            </a:pPr>
            <a:r>
              <a:rPr lang="en-US" sz="1800" b="1" dirty="0">
                <a:solidFill>
                  <a:srgbClr val="FFFFFF"/>
                </a:solidFill>
              </a:rPr>
              <a:t>Autofahrt nach Hause</a:t>
            </a:r>
          </a:p>
          <a:p>
            <a:pPr marL="342900" indent="-228600" algn="l">
              <a:buFont typeface="Arial" panose="020B0604020202020204" pitchFamily="34" charset="0"/>
              <a:buChar char="•"/>
            </a:pPr>
            <a:r>
              <a:rPr lang="en-US" sz="1800" b="1" dirty="0" err="1">
                <a:solidFill>
                  <a:srgbClr val="FFFFFF"/>
                </a:solidFill>
              </a:rPr>
              <a:t>Stubenreinheit</a:t>
            </a:r>
            <a:endParaRPr lang="en-US" sz="1800" b="1" dirty="0">
              <a:solidFill>
                <a:srgbClr val="FFFFFF"/>
              </a:solidFill>
            </a:endParaRPr>
          </a:p>
          <a:p>
            <a:pPr marL="342900" indent="-228600" algn="l">
              <a:buFont typeface="Arial" panose="020B0604020202020204" pitchFamily="34" charset="0"/>
              <a:buChar char="•"/>
            </a:pPr>
            <a:r>
              <a:rPr lang="en-US" sz="1800" b="1" dirty="0">
                <a:solidFill>
                  <a:srgbClr val="FFFFFF"/>
                </a:solidFill>
              </a:rPr>
              <a:t>Training – Anspringen, Handtarget, </a:t>
            </a:r>
            <a:r>
              <a:rPr lang="en-US" sz="1800" b="1" dirty="0" err="1">
                <a:solidFill>
                  <a:srgbClr val="FFFFFF"/>
                </a:solidFill>
              </a:rPr>
              <a:t>Trainingsgrundsätze</a:t>
            </a:r>
            <a:r>
              <a:rPr lang="en-US" sz="1800" b="1" dirty="0">
                <a:solidFill>
                  <a:srgbClr val="FFFFFF"/>
                </a:solidFill>
              </a:rPr>
              <a:t>, Signale, </a:t>
            </a:r>
            <a:r>
              <a:rPr lang="en-US" sz="1800" b="1" dirty="0" err="1">
                <a:solidFill>
                  <a:srgbClr val="FFFFFF"/>
                </a:solidFill>
              </a:rPr>
              <a:t>Checkliste</a:t>
            </a:r>
            <a:r>
              <a:rPr lang="en-US" sz="1800" b="1" dirty="0">
                <a:solidFill>
                  <a:srgbClr val="FFFFFF"/>
                </a:solidFill>
              </a:rPr>
              <a:t>, Rückruf, Leinenführung, Capturing Sitz / Platz</a:t>
            </a:r>
          </a:p>
          <a:p>
            <a:pPr marL="342900" indent="-228600" algn="l">
              <a:buFont typeface="Arial" panose="020B0604020202020204" pitchFamily="34" charset="0"/>
              <a:buChar char="•"/>
            </a:pPr>
            <a:r>
              <a:rPr lang="en-US" sz="1800" b="1" dirty="0">
                <a:solidFill>
                  <a:srgbClr val="FFFFFF"/>
                </a:solidFill>
              </a:rPr>
              <a:t>Schlaf- und Liegeplatz</a:t>
            </a:r>
          </a:p>
          <a:p>
            <a:pPr marL="342900" indent="-228600" algn="l">
              <a:buFont typeface="Arial" panose="020B0604020202020204" pitchFamily="34" charset="0"/>
              <a:buChar char="•"/>
            </a:pPr>
            <a:r>
              <a:rPr lang="en-US" sz="1800" b="1" dirty="0">
                <a:solidFill>
                  <a:srgbClr val="FFFFFF"/>
                </a:solidFill>
              </a:rPr>
              <a:t>Ruhezeit</a:t>
            </a:r>
          </a:p>
          <a:p>
            <a:pPr marL="342900" indent="-228600" algn="l">
              <a:buFont typeface="Arial" panose="020B0604020202020204" pitchFamily="34" charset="0"/>
              <a:buChar char="•"/>
            </a:pPr>
            <a:r>
              <a:rPr lang="en-US" sz="1800" b="1" dirty="0">
                <a:solidFill>
                  <a:srgbClr val="FFFFFF"/>
                </a:solidFill>
              </a:rPr>
              <a:t>Fressen</a:t>
            </a:r>
          </a:p>
          <a:p>
            <a:pPr marL="342900" indent="-228600" algn="l">
              <a:buFont typeface="Arial" panose="020B0604020202020204" pitchFamily="34" charset="0"/>
              <a:buChar char="•"/>
            </a:pPr>
            <a:r>
              <a:rPr lang="en-US" sz="1800" b="1" dirty="0">
                <a:solidFill>
                  <a:srgbClr val="FFFFFF"/>
                </a:solidFill>
              </a:rPr>
              <a:t>Beißhemmung</a:t>
            </a:r>
          </a:p>
          <a:p>
            <a:pPr marL="342900" indent="-228600" algn="l">
              <a:buFont typeface="Arial" panose="020B0604020202020204" pitchFamily="34" charset="0"/>
              <a:buChar char="•"/>
            </a:pPr>
            <a:r>
              <a:rPr lang="en-US" sz="1800" b="1" dirty="0">
                <a:solidFill>
                  <a:srgbClr val="FFFFFF"/>
                </a:solidFill>
              </a:rPr>
              <a:t>Allgemeines</a:t>
            </a:r>
            <a:endParaRPr lang="en-US" sz="1800" dirty="0">
              <a:solidFill>
                <a:srgbClr val="FFFFFF"/>
              </a:solidFill>
            </a:endParaRPr>
          </a:p>
          <a:p>
            <a:pPr marL="285750" indent="-228600" algn="l">
              <a:buFont typeface="Arial" panose="020B0604020202020204" pitchFamily="34" charset="0"/>
              <a:buChar char="•"/>
            </a:pPr>
            <a:endParaRPr lang="en-US" sz="1400" dirty="0">
              <a:solidFill>
                <a:srgbClr val="FFFFFF"/>
              </a:solidFill>
            </a:endParaRPr>
          </a:p>
        </p:txBody>
      </p:sp>
      <p:pic>
        <p:nvPicPr>
          <p:cNvPr id="10" name="Grafik 9" descr="Ein Bild, das Im Haus, Fußboden, Wand, Säugetier enthält.&#10;&#10;Automatisch generierte Beschreibung">
            <a:extLst>
              <a:ext uri="{FF2B5EF4-FFF2-40B4-BE49-F238E27FC236}">
                <a16:creationId xmlns:a16="http://schemas.microsoft.com/office/drawing/2014/main" id="{15A7FC7A-9B79-D0FD-5955-5C43301C0E2E}"/>
              </a:ext>
            </a:extLst>
          </p:cNvPr>
          <p:cNvPicPr>
            <a:picLocks noChangeAspect="1"/>
          </p:cNvPicPr>
          <p:nvPr/>
        </p:nvPicPr>
        <p:blipFill rotWithShape="1">
          <a:blip r:embed="rId8">
            <a:extLst>
              <a:ext uri="{28A0092B-C50C-407E-A947-70E740481C1C}">
                <a14:useLocalDpi xmlns:a14="http://schemas.microsoft.com/office/drawing/2010/main" val="0"/>
              </a:ext>
            </a:extLst>
          </a:blip>
          <a:srcRect t="21070" r="2" b="38980"/>
          <a:stretch/>
        </p:blipFill>
        <p:spPr>
          <a:xfrm>
            <a:off x="424240" y="2634766"/>
            <a:ext cx="2377791" cy="2110970"/>
          </a:xfrm>
          <a:prstGeom prst="rect">
            <a:avLst/>
          </a:prstGeom>
        </p:spPr>
      </p:pic>
      <p:pic>
        <p:nvPicPr>
          <p:cNvPr id="9" name="Grafik 8" descr="Ein Bild, das Im Haus, Haustier, Hund, Hunderasse enthält.&#10;&#10;Automatisch generierte Beschreibung">
            <a:extLst>
              <a:ext uri="{FF2B5EF4-FFF2-40B4-BE49-F238E27FC236}">
                <a16:creationId xmlns:a16="http://schemas.microsoft.com/office/drawing/2014/main" id="{B70E8EF3-DB45-147A-C578-9C7C4F09F93F}"/>
              </a:ext>
            </a:extLst>
          </p:cNvPr>
          <p:cNvPicPr>
            <a:picLocks noChangeAspect="1"/>
          </p:cNvPicPr>
          <p:nvPr/>
        </p:nvPicPr>
        <p:blipFill rotWithShape="1">
          <a:blip r:embed="rId9">
            <a:extLst>
              <a:ext uri="{28A0092B-C50C-407E-A947-70E740481C1C}">
                <a14:useLocalDpi xmlns:a14="http://schemas.microsoft.com/office/drawing/2010/main" val="0"/>
              </a:ext>
            </a:extLst>
          </a:blip>
          <a:srcRect t="13834" r="-3" b="-3"/>
          <a:stretch/>
        </p:blipFill>
        <p:spPr>
          <a:xfrm>
            <a:off x="9617744" y="4499919"/>
            <a:ext cx="2251024" cy="2036361"/>
          </a:xfrm>
          <a:prstGeom prst="rect">
            <a:avLst/>
          </a:prstGeom>
        </p:spPr>
      </p:pic>
      <p:pic>
        <p:nvPicPr>
          <p:cNvPr id="6" name="Grafik 5">
            <a:extLst>
              <a:ext uri="{FF2B5EF4-FFF2-40B4-BE49-F238E27FC236}">
                <a16:creationId xmlns:a16="http://schemas.microsoft.com/office/drawing/2014/main" id="{74C9CA21-C41D-3E43-4F37-F09FE9293C36}"/>
              </a:ext>
            </a:extLst>
          </p:cNvPr>
          <p:cNvPicPr>
            <a:picLocks noChangeAspect="1"/>
          </p:cNvPicPr>
          <p:nvPr/>
        </p:nvPicPr>
        <p:blipFill>
          <a:blip r:embed="rId10"/>
          <a:stretch>
            <a:fillRect/>
          </a:stretch>
        </p:blipFill>
        <p:spPr>
          <a:xfrm>
            <a:off x="2844480" y="3745328"/>
            <a:ext cx="2093214" cy="2790952"/>
          </a:xfrm>
          <a:prstGeom prst="rect">
            <a:avLst/>
          </a:prstGeom>
        </p:spPr>
      </p:pic>
    </p:spTree>
    <p:extLst>
      <p:ext uri="{BB962C8B-B14F-4D97-AF65-F5344CB8AC3E}">
        <p14:creationId xmlns:p14="http://schemas.microsoft.com/office/powerpoint/2010/main" val="1684433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6">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58520D8-4A56-DB09-F693-EE8F269660F9}"/>
              </a:ext>
            </a:extLst>
          </p:cNvPr>
          <p:cNvSpPr>
            <a:spLocks noGrp="1"/>
          </p:cNvSpPr>
          <p:nvPr>
            <p:ph type="title"/>
          </p:nvPr>
        </p:nvSpPr>
        <p:spPr>
          <a:xfrm>
            <a:off x="621792" y="1161288"/>
            <a:ext cx="3602736" cy="4526280"/>
          </a:xfrm>
        </p:spPr>
        <p:txBody>
          <a:bodyPr>
            <a:normAutofit/>
          </a:bodyPr>
          <a:lstStyle/>
          <a:p>
            <a:r>
              <a:rPr lang="de-DE" sz="5400" b="1">
                <a:effectLst>
                  <a:outerShdw blurRad="38100" dist="38100" dir="2700000" algn="tl">
                    <a:srgbClr val="000000">
                      <a:alpha val="43137"/>
                    </a:srgbClr>
                  </a:outerShdw>
                </a:effectLst>
              </a:rPr>
              <a:t>Training allgemein</a:t>
            </a:r>
          </a:p>
        </p:txBody>
      </p:sp>
      <p:sp>
        <p:nvSpPr>
          <p:cNvPr id="31" name="Rectangle 3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2" name="Inhaltsplatzhalter 2">
            <a:extLst>
              <a:ext uri="{FF2B5EF4-FFF2-40B4-BE49-F238E27FC236}">
                <a16:creationId xmlns:a16="http://schemas.microsoft.com/office/drawing/2014/main" id="{A2BB9B6E-B781-711B-30E9-73E7725474B1}"/>
              </a:ext>
            </a:extLst>
          </p:cNvPr>
          <p:cNvGraphicFramePr>
            <a:graphicFrameLocks noGrp="1"/>
          </p:cNvGraphicFramePr>
          <p:nvPr>
            <p:ph idx="1"/>
            <p:extLst>
              <p:ext uri="{D42A27DB-BD31-4B8C-83A1-F6EECF244321}">
                <p14:modId xmlns:p14="http://schemas.microsoft.com/office/powerpoint/2010/main" val="4281532242"/>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62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888BBE-F4C1-DB93-EDD4-CA6C298BAAA0}"/>
              </a:ext>
            </a:extLst>
          </p:cNvPr>
          <p:cNvSpPr>
            <a:spLocks noGrp="1"/>
          </p:cNvSpPr>
          <p:nvPr>
            <p:ph type="title"/>
          </p:nvPr>
        </p:nvSpPr>
        <p:spPr>
          <a:xfrm>
            <a:off x="838200" y="365125"/>
            <a:ext cx="10515600" cy="1325563"/>
          </a:xfrm>
        </p:spPr>
        <p:txBody>
          <a:bodyPr>
            <a:normAutofit/>
          </a:bodyPr>
          <a:lstStyle/>
          <a:p>
            <a:r>
              <a:rPr lang="de-DE" sz="4200" b="1">
                <a:effectLst>
                  <a:outerShdw blurRad="38100" dist="38100" dir="2700000" algn="tl">
                    <a:srgbClr val="000000">
                      <a:alpha val="43137"/>
                    </a:srgbClr>
                  </a:outerShdw>
                </a:effectLst>
              </a:rPr>
              <a:t>1. Trainingsgrundsätze</a:t>
            </a:r>
            <a:r>
              <a:rPr lang="de-DE" sz="4200" b="1"/>
              <a:t> / hat der Mensch einen schlechten Tag, nicht trainieren!</a:t>
            </a:r>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FCB06D5F-C5DD-1626-85BD-040FEDA90C4A}"/>
              </a:ext>
            </a:extLst>
          </p:cNvPr>
          <p:cNvSpPr>
            <a:spLocks noGrp="1"/>
          </p:cNvSpPr>
          <p:nvPr>
            <p:ph idx="1"/>
          </p:nvPr>
        </p:nvSpPr>
        <p:spPr>
          <a:xfrm>
            <a:off x="838200" y="1929384"/>
            <a:ext cx="10515600" cy="4251960"/>
          </a:xfrm>
        </p:spPr>
        <p:txBody>
          <a:bodyPr>
            <a:normAutofit/>
          </a:bodyPr>
          <a:lstStyle/>
          <a:p>
            <a:r>
              <a:rPr lang="de-DE" sz="1700" dirty="0"/>
              <a:t>Von seinem Platz aus starten / Box / Station / Decke (</a:t>
            </a:r>
            <a:r>
              <a:rPr lang="de-DE" sz="1700" b="1" dirty="0"/>
              <a:t>Deckentraining</a:t>
            </a:r>
            <a:r>
              <a:rPr lang="de-DE" sz="1700" dirty="0"/>
              <a:t>), belohnt den Hund immer mal wieder mit Futter wenn er auf seiner Decke liegt- Futter hinlegen, da hüpfende Leckerchen eher anregend wirken</a:t>
            </a:r>
          </a:p>
          <a:p>
            <a:r>
              <a:rPr lang="de-DE" sz="1700" dirty="0"/>
              <a:t>3 Durchgänge / dann spielen, um die Motivation oben zu halten und die Übung positiv zu beenden</a:t>
            </a:r>
          </a:p>
          <a:p>
            <a:r>
              <a:rPr lang="de-DE" sz="1700" dirty="0"/>
              <a:t>1 Durchgang mit 3 Futterstücken – 1 Minute Pause / Spielen – Rennen – kuscheln und dabei das Trainingstagebuch ausfüllen</a:t>
            </a:r>
          </a:p>
          <a:p>
            <a:r>
              <a:rPr lang="de-DE" sz="1700" dirty="0"/>
              <a:t>3 Durchgänge – maximal 3 Minuten – Hund mit einladender Körperbewegung wieder zu seinem Platz bringen</a:t>
            </a:r>
          </a:p>
          <a:p>
            <a:r>
              <a:rPr lang="de-DE" sz="1700" dirty="0"/>
              <a:t>In einem Raum mit wenig Ablenkung starten, klappt es dort gut, dann einen anderen Raum nehmen, dann mit mehr Ablenkung, dann nach draußen</a:t>
            </a:r>
          </a:p>
          <a:p>
            <a:r>
              <a:rPr lang="de-DE" sz="1700" dirty="0"/>
              <a:t>Auf rutschfesten Untergrund, damit der Hund sich nicht verletzt</a:t>
            </a:r>
          </a:p>
          <a:p>
            <a:r>
              <a:rPr lang="de-DE" sz="1700" dirty="0"/>
              <a:t>Klappt eine Übung nicht, dann den Verstärker, Timing, Futterpunkt überprüfen, Übung freundlich neutral beenden, spielen!! und den Hund auf seinen Platz bringen. </a:t>
            </a:r>
          </a:p>
          <a:p>
            <a:r>
              <a:rPr lang="de-DE" sz="1700" dirty="0"/>
              <a:t>Ende des Trainings, verlasst mit eurem Hund den Übungsraum und geht etwas raus in den Garten oder in einen anderen Raum spielt dann etwas, oder schnüffeln lassen, die Übung wollt ihr nicht abrupt beenden – Hund ist dann alleine gelassen. </a:t>
            </a:r>
          </a:p>
        </p:txBody>
      </p:sp>
    </p:spTree>
    <p:extLst>
      <p:ext uri="{BB962C8B-B14F-4D97-AF65-F5344CB8AC3E}">
        <p14:creationId xmlns:p14="http://schemas.microsoft.com/office/powerpoint/2010/main" val="239131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1C8D7B-0FC9-2F3C-8524-790183FEE207}"/>
              </a:ext>
            </a:extLst>
          </p:cNvPr>
          <p:cNvSpPr>
            <a:spLocks noGrp="1"/>
          </p:cNvSpPr>
          <p:nvPr>
            <p:ph type="title"/>
          </p:nvPr>
        </p:nvSpPr>
        <p:spPr>
          <a:xfrm>
            <a:off x="686834" y="1153572"/>
            <a:ext cx="3200400" cy="4461163"/>
          </a:xfrm>
        </p:spPr>
        <p:txBody>
          <a:bodyPr>
            <a:normAutofit/>
          </a:bodyPr>
          <a:lstStyle/>
          <a:p>
            <a:r>
              <a:rPr lang="de-DE" b="1" dirty="0">
                <a:solidFill>
                  <a:srgbClr val="FFFFFF"/>
                </a:solidFill>
                <a:effectLst>
                  <a:outerShdw blurRad="38100" dist="38100" dir="2700000" algn="tl">
                    <a:srgbClr val="000000">
                      <a:alpha val="43137"/>
                    </a:srgbClr>
                  </a:outerShdw>
                </a:effectLst>
              </a:rPr>
              <a:t>2. Checkliste</a:t>
            </a:r>
            <a:r>
              <a:rPr lang="de-DE" b="1" dirty="0">
                <a:solidFill>
                  <a:srgbClr val="FFFFFF"/>
                </a:solidFill>
              </a:rPr>
              <a:t> / Verstärkung</a:t>
            </a:r>
          </a:p>
        </p:txBody>
      </p:sp>
      <p:sp>
        <p:nvSpPr>
          <p:cNvPr id="11"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168D8A09-6558-AA03-F88A-2D8F6C7CD070}"/>
              </a:ext>
            </a:extLst>
          </p:cNvPr>
          <p:cNvSpPr>
            <a:spLocks noGrp="1"/>
          </p:cNvSpPr>
          <p:nvPr>
            <p:ph idx="1"/>
          </p:nvPr>
        </p:nvSpPr>
        <p:spPr>
          <a:xfrm>
            <a:off x="4447308" y="591344"/>
            <a:ext cx="6906491" cy="5585619"/>
          </a:xfrm>
        </p:spPr>
        <p:txBody>
          <a:bodyPr anchor="ctr">
            <a:normAutofit/>
          </a:bodyPr>
          <a:lstStyle/>
          <a:p>
            <a:r>
              <a:rPr lang="de-DE" sz="2400" dirty="0"/>
              <a:t>Ca 20 Verhalten entdecken, die der Welpe ganz toll findet</a:t>
            </a:r>
          </a:p>
          <a:p>
            <a:r>
              <a:rPr lang="de-DE" sz="2400" dirty="0"/>
              <a:t>Aufschreiben</a:t>
            </a:r>
          </a:p>
          <a:p>
            <a:r>
              <a:rPr lang="de-DE" sz="2400" dirty="0"/>
              <a:t>Versuchen in Prioritäten einzuteilen</a:t>
            </a:r>
          </a:p>
          <a:p>
            <a:r>
              <a:rPr lang="de-DE" sz="2400" dirty="0"/>
              <a:t>Es sind bestimmt Verhalten dabei, die der Mensch nicht toll findet, aber das schauen wir uns an </a:t>
            </a:r>
          </a:p>
          <a:p>
            <a:r>
              <a:rPr lang="de-DE" sz="2400" dirty="0"/>
              <a:t>z. B. Zur Beruhigung brauche ich Futter, da wird nicht gespielt</a:t>
            </a:r>
          </a:p>
          <a:p>
            <a:r>
              <a:rPr lang="de-DE" sz="2400" dirty="0"/>
              <a:t>Der Hund entscheidet, was für ihn eine Belohnung ist, wird das Verhalten nicht öfter gezeigt, war es keine Belohnung – evtl. sogar Bestrafung ( das ist am Endverhalten zu erkennen)</a:t>
            </a:r>
          </a:p>
        </p:txBody>
      </p:sp>
    </p:spTree>
    <p:extLst>
      <p:ext uri="{BB962C8B-B14F-4D97-AF65-F5344CB8AC3E}">
        <p14:creationId xmlns:p14="http://schemas.microsoft.com/office/powerpoint/2010/main" val="287019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FD3D23-E2FD-BAFC-BFF7-865543D3D73A}"/>
              </a:ext>
            </a:extLst>
          </p:cNvPr>
          <p:cNvSpPr>
            <a:spLocks noGrp="1"/>
          </p:cNvSpPr>
          <p:nvPr>
            <p:ph type="title"/>
          </p:nvPr>
        </p:nvSpPr>
        <p:spPr>
          <a:xfrm>
            <a:off x="838200" y="365125"/>
            <a:ext cx="10515600" cy="1325563"/>
          </a:xfrm>
        </p:spPr>
        <p:txBody>
          <a:bodyPr>
            <a:normAutofit/>
          </a:bodyPr>
          <a:lstStyle/>
          <a:p>
            <a:r>
              <a:rPr lang="de-DE" sz="5400" b="1">
                <a:effectLst>
                  <a:outerShdw blurRad="38100" dist="38100" dir="2700000" algn="tl">
                    <a:srgbClr val="000000">
                      <a:alpha val="43137"/>
                    </a:srgbClr>
                  </a:outerShdw>
                </a:effectLst>
              </a:rPr>
              <a:t>Anspringen vermeiden</a:t>
            </a:r>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A6917D9E-D023-323C-4F78-DF608CC1C63D}"/>
              </a:ext>
            </a:extLst>
          </p:cNvPr>
          <p:cNvSpPr>
            <a:spLocks noGrp="1"/>
          </p:cNvSpPr>
          <p:nvPr>
            <p:ph idx="1"/>
          </p:nvPr>
        </p:nvSpPr>
        <p:spPr>
          <a:xfrm>
            <a:off x="838200" y="1929384"/>
            <a:ext cx="10515600" cy="4251960"/>
          </a:xfrm>
        </p:spPr>
        <p:txBody>
          <a:bodyPr>
            <a:normAutofit/>
          </a:bodyPr>
          <a:lstStyle/>
          <a:p>
            <a:r>
              <a:rPr lang="de-DE" sz="2000"/>
              <a:t>Normales Welpenverhalten / Kommunikation. Ursprünglich Lefzen lecken um  Futter hervorwürgen erwachsener Tiere auszulösen</a:t>
            </a:r>
          </a:p>
          <a:p>
            <a:r>
              <a:rPr lang="de-DE" sz="2000"/>
              <a:t>Bei erwachsenen Hunden eine Beschwichtigungsgeste gegenüber Menschen und Hunden</a:t>
            </a:r>
          </a:p>
          <a:p>
            <a:pPr marL="0" indent="0">
              <a:buNone/>
            </a:pPr>
            <a:r>
              <a:rPr lang="de-DE" sz="2000" u="sng"/>
              <a:t>Maßnahmen: </a:t>
            </a:r>
          </a:p>
          <a:p>
            <a:r>
              <a:rPr lang="de-DE" sz="2000"/>
              <a:t>Zum Begrüßen des Welpen in die Hocke gehen</a:t>
            </a:r>
          </a:p>
          <a:p>
            <a:r>
              <a:rPr lang="de-DE" sz="2000"/>
              <a:t>Hochspringenden Welpen oder steigen ignorieren, bis alle 4 Pfoten auf dem Boden sind, dann sofort Belohnen (Aufmerksamkeit – Futter)</a:t>
            </a:r>
          </a:p>
          <a:p>
            <a:r>
              <a:rPr lang="de-DE" sz="2000"/>
              <a:t>Kommt der Welpe angelaufen, Futter auf den Boden fallen lassen ( Belohnt wird dann schon das Rennen zum Menschen und alle Pfoten sind auf dem Boden)</a:t>
            </a:r>
          </a:p>
          <a:p>
            <a:r>
              <a:rPr lang="de-DE" sz="2000"/>
              <a:t>Runterschupsen kann als raues Spiel angesehen werden – Belohnend – wird weiter gezeigt</a:t>
            </a:r>
          </a:p>
          <a:p>
            <a:endParaRPr lang="de-DE" sz="2000" b="1"/>
          </a:p>
          <a:p>
            <a:endParaRPr lang="de-DE" sz="2000"/>
          </a:p>
        </p:txBody>
      </p:sp>
    </p:spTree>
    <p:extLst>
      <p:ext uri="{BB962C8B-B14F-4D97-AF65-F5344CB8AC3E}">
        <p14:creationId xmlns:p14="http://schemas.microsoft.com/office/powerpoint/2010/main" val="3714641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6A5481-5119-820B-57EA-1924502A8DC8}"/>
              </a:ext>
            </a:extLst>
          </p:cNvPr>
          <p:cNvSpPr>
            <a:spLocks noGrp="1"/>
          </p:cNvSpPr>
          <p:nvPr>
            <p:ph type="title"/>
          </p:nvPr>
        </p:nvSpPr>
        <p:spPr>
          <a:xfrm>
            <a:off x="838200" y="365125"/>
            <a:ext cx="10515600" cy="1325563"/>
          </a:xfrm>
        </p:spPr>
        <p:txBody>
          <a:bodyPr>
            <a:normAutofit/>
          </a:bodyPr>
          <a:lstStyle/>
          <a:p>
            <a:r>
              <a:rPr lang="de-DE" sz="5400" b="1">
                <a:effectLst>
                  <a:outerShdw blurRad="38100" dist="38100" dir="2700000" algn="tl">
                    <a:srgbClr val="000000">
                      <a:alpha val="43137"/>
                    </a:srgbClr>
                  </a:outerShdw>
                </a:effectLst>
              </a:rPr>
              <a:t>Capturing Sitz und Platz</a:t>
            </a:r>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F7524CAF-D76F-AD8B-0B46-5876D668CB7F}"/>
              </a:ext>
            </a:extLst>
          </p:cNvPr>
          <p:cNvSpPr>
            <a:spLocks noGrp="1"/>
          </p:cNvSpPr>
          <p:nvPr>
            <p:ph idx="1"/>
          </p:nvPr>
        </p:nvSpPr>
        <p:spPr>
          <a:xfrm>
            <a:off x="838200" y="1929384"/>
            <a:ext cx="10515600" cy="4251960"/>
          </a:xfrm>
        </p:spPr>
        <p:txBody>
          <a:bodyPr>
            <a:normAutofit/>
          </a:bodyPr>
          <a:lstStyle/>
          <a:p>
            <a:r>
              <a:rPr lang="de-DE" sz="2200"/>
              <a:t>Ohne Signal</a:t>
            </a:r>
          </a:p>
          <a:p>
            <a:r>
              <a:rPr lang="de-DE" sz="2200"/>
              <a:t>Situation so einrichten, dass der Hund sich hinsetzen oder hinlegen wird, Verhalten sofort belohnen</a:t>
            </a:r>
          </a:p>
          <a:p>
            <a:r>
              <a:rPr lang="de-DE" sz="2200"/>
              <a:t>Position merken – Foto oder Video</a:t>
            </a:r>
          </a:p>
          <a:p>
            <a:endParaRPr lang="de-DE" sz="2200"/>
          </a:p>
          <a:p>
            <a:r>
              <a:rPr lang="de-DE" sz="2200" b="1"/>
              <a:t>Schwierig: </a:t>
            </a:r>
            <a:r>
              <a:rPr lang="de-DE" sz="2200"/>
              <a:t>wenn gerade gespielt, Boden ist nass – kalt – unangenehm, Geschirr an, müde, muss mal, Uhrzeit, Ort, Positionierung des Menschen, anderer Mensch, Belohnungsübergabe</a:t>
            </a:r>
          </a:p>
        </p:txBody>
      </p:sp>
    </p:spTree>
    <p:extLst>
      <p:ext uri="{BB962C8B-B14F-4D97-AF65-F5344CB8AC3E}">
        <p14:creationId xmlns:p14="http://schemas.microsoft.com/office/powerpoint/2010/main" val="2535848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4001CB0-F473-483E-8F04-8A295A87430E}"/>
              </a:ext>
            </a:extLst>
          </p:cNvPr>
          <p:cNvSpPr>
            <a:spLocks noGrp="1"/>
          </p:cNvSpPr>
          <p:nvPr>
            <p:ph type="title"/>
          </p:nvPr>
        </p:nvSpPr>
        <p:spPr>
          <a:xfrm>
            <a:off x="838200" y="365125"/>
            <a:ext cx="10515600" cy="1325563"/>
          </a:xfrm>
        </p:spPr>
        <p:txBody>
          <a:bodyPr>
            <a:normAutofit/>
          </a:bodyPr>
          <a:lstStyle/>
          <a:p>
            <a:r>
              <a:rPr lang="de-DE" sz="5400" b="1">
                <a:effectLst>
                  <a:outerShdw blurRad="38100" dist="38100" dir="2700000" algn="tl">
                    <a:srgbClr val="000000">
                      <a:alpha val="43137"/>
                    </a:srgbClr>
                  </a:outerShdw>
                </a:effectLst>
              </a:rPr>
              <a:t>Handtarget</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C3EBF3C7-3059-C6BD-BFDC-3E6D2616398E}"/>
              </a:ext>
            </a:extLst>
          </p:cNvPr>
          <p:cNvSpPr>
            <a:spLocks noGrp="1"/>
          </p:cNvSpPr>
          <p:nvPr>
            <p:ph idx="1"/>
          </p:nvPr>
        </p:nvSpPr>
        <p:spPr>
          <a:xfrm>
            <a:off x="838200" y="1929384"/>
            <a:ext cx="10515600" cy="4251960"/>
          </a:xfrm>
        </p:spPr>
        <p:txBody>
          <a:bodyPr>
            <a:normAutofit/>
          </a:bodyPr>
          <a:lstStyle/>
          <a:p>
            <a:pPr marL="457200">
              <a:spcAft>
                <a:spcPts val="800"/>
              </a:spcAft>
            </a:pPr>
            <a:r>
              <a:rPr lang="de-DE" sz="1700" kern="0">
                <a:effectLst/>
                <a:ea typeface="Times New Roman" panose="02020603050405020304" pitchFamily="18" charset="0"/>
                <a:cs typeface="Times New Roman" panose="02020603050405020304" pitchFamily="18" charset="0"/>
              </a:rPr>
              <a:t>Da die Welpen sehr neugierig sind, nutzen wir das: reizarme Umgebung wählen. Hund ist auf seiner Decke.</a:t>
            </a:r>
            <a:endParaRPr lang="de-DE" sz="1700" kern="100">
              <a:effectLst/>
              <a:ea typeface="Calibri" panose="020F0502020204030204" pitchFamily="34" charset="0"/>
              <a:cs typeface="Times New Roman" panose="02020603050405020304" pitchFamily="18" charset="0"/>
            </a:endParaRPr>
          </a:p>
          <a:p>
            <a:pPr marL="457200">
              <a:spcAft>
                <a:spcPts val="800"/>
              </a:spcAft>
            </a:pPr>
            <a:r>
              <a:rPr lang="de-DE" sz="1700" kern="0">
                <a:effectLst/>
                <a:ea typeface="Times New Roman" panose="02020603050405020304" pitchFamily="18" charset="0"/>
                <a:cs typeface="Times New Roman" panose="02020603050405020304" pitchFamily="18" charset="0"/>
              </a:rPr>
              <a:t>Schritt 1: Ausgestreckte re. Hand, Finger zeigen in Richtung Boden, die Futterbelohnung befindet sich in der li. Hand diese als Faust am Oberarm halten, damit der Welpe weiß, worauf er sich konzentrieren soll.  Mit Break und Namen von der Decke rufen, der Welpe nähert sich, dann legt ihr ein Stück Futter in die Hand, der Welpe frisst es </a:t>
            </a:r>
            <a:endParaRPr lang="de-DE" sz="1700" kern="100">
              <a:effectLst/>
              <a:ea typeface="Calibri" panose="020F0502020204030204" pitchFamily="34" charset="0"/>
              <a:cs typeface="Times New Roman" panose="02020603050405020304" pitchFamily="18" charset="0"/>
            </a:endParaRPr>
          </a:p>
          <a:p>
            <a:pPr marL="457200">
              <a:spcAft>
                <a:spcPts val="800"/>
              </a:spcAft>
            </a:pPr>
            <a:r>
              <a:rPr lang="de-DE" sz="1700" kern="0">
                <a:effectLst/>
                <a:ea typeface="Times New Roman" panose="02020603050405020304" pitchFamily="18" charset="0"/>
                <a:cs typeface="Times New Roman" panose="02020603050405020304" pitchFamily="18" charset="0"/>
              </a:rPr>
              <a:t>Noch 2x wiederholen, bis alle 3 Leckerchen gefressen sind, Hund auf die Decke begleiten, belohnen, dann 1 Minute Pause /spielen-kuscheln oder einfach nur auf dem Platz liegen und noch 2 Durchgänge</a:t>
            </a:r>
            <a:endParaRPr lang="de-DE" sz="1700" kern="100">
              <a:effectLst/>
              <a:ea typeface="Calibri" panose="020F0502020204030204" pitchFamily="34" charset="0"/>
              <a:cs typeface="Times New Roman" panose="02020603050405020304" pitchFamily="18" charset="0"/>
            </a:endParaRPr>
          </a:p>
          <a:p>
            <a:pPr marL="457200">
              <a:spcAft>
                <a:spcPts val="800"/>
              </a:spcAft>
            </a:pPr>
            <a:r>
              <a:rPr lang="de-DE" sz="1700" kern="0">
                <a:effectLst/>
                <a:ea typeface="Times New Roman" panose="02020603050405020304" pitchFamily="18" charset="0"/>
                <a:cs typeface="Times New Roman" panose="02020603050405020304" pitchFamily="18" charset="0"/>
              </a:rPr>
              <a:t>Schritt 2: Hand wird wie oben gezeigt, anstupsen belohnen</a:t>
            </a:r>
            <a:endParaRPr lang="de-DE" sz="1700" kern="100">
              <a:effectLst/>
              <a:ea typeface="Calibri" panose="020F0502020204030204" pitchFamily="34" charset="0"/>
              <a:cs typeface="Times New Roman" panose="02020603050405020304" pitchFamily="18" charset="0"/>
            </a:endParaRPr>
          </a:p>
          <a:p>
            <a:pPr marL="457200">
              <a:spcAft>
                <a:spcPts val="800"/>
              </a:spcAft>
            </a:pPr>
            <a:r>
              <a:rPr lang="de-DE" sz="1700" kern="0">
                <a:effectLst/>
                <a:ea typeface="Times New Roman" panose="02020603050405020304" pitchFamily="18" charset="0"/>
                <a:cs typeface="Times New Roman" panose="02020603050405020304" pitchFamily="18" charset="0"/>
              </a:rPr>
              <a:t>Schritt 3: stärkeres anstupsen belohnen</a:t>
            </a:r>
            <a:endParaRPr lang="de-DE" sz="1700" kern="100">
              <a:effectLst/>
              <a:ea typeface="Calibri" panose="020F0502020204030204" pitchFamily="34" charset="0"/>
              <a:cs typeface="Times New Roman" panose="02020603050405020304" pitchFamily="18" charset="0"/>
            </a:endParaRPr>
          </a:p>
          <a:p>
            <a:pPr marL="457200">
              <a:spcAft>
                <a:spcPts val="800"/>
              </a:spcAft>
            </a:pPr>
            <a:r>
              <a:rPr lang="de-DE" sz="1700" kern="0">
                <a:effectLst/>
                <a:ea typeface="Times New Roman" panose="02020603050405020304" pitchFamily="18" charset="0"/>
                <a:cs typeface="Times New Roman" panose="02020603050405020304" pitchFamily="18" charset="0"/>
              </a:rPr>
              <a:t>Schritt 4: Position ändern, Ablenkung steigern, Raum wechseln. Immer leicht starten, so dass der Hund erfolgreich sein kann</a:t>
            </a:r>
            <a:endParaRPr lang="de-DE" sz="1700" kern="100">
              <a:effectLst/>
              <a:ea typeface="Calibri" panose="020F0502020204030204" pitchFamily="34" charset="0"/>
              <a:cs typeface="Times New Roman" panose="02020603050405020304" pitchFamily="18" charset="0"/>
            </a:endParaRPr>
          </a:p>
          <a:p>
            <a:endParaRPr lang="de-DE" sz="1700"/>
          </a:p>
        </p:txBody>
      </p:sp>
    </p:spTree>
    <p:extLst>
      <p:ext uri="{BB962C8B-B14F-4D97-AF65-F5344CB8AC3E}">
        <p14:creationId xmlns:p14="http://schemas.microsoft.com/office/powerpoint/2010/main" val="1806425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453C24D-BAFC-443B-B802-DD4258EF91F2}"/>
              </a:ext>
            </a:extLst>
          </p:cNvPr>
          <p:cNvSpPr>
            <a:spLocks noGrp="1"/>
          </p:cNvSpPr>
          <p:nvPr>
            <p:ph type="title"/>
          </p:nvPr>
        </p:nvSpPr>
        <p:spPr>
          <a:xfrm>
            <a:off x="838200" y="365125"/>
            <a:ext cx="10515600" cy="1325563"/>
          </a:xfrm>
        </p:spPr>
        <p:txBody>
          <a:bodyPr>
            <a:normAutofit fontScale="90000"/>
          </a:bodyPr>
          <a:lstStyle/>
          <a:p>
            <a:r>
              <a:rPr lang="de-DE" sz="6000" b="1">
                <a:effectLst>
                  <a:outerShdw blurRad="38100" dist="38100" dir="2700000" algn="tl">
                    <a:srgbClr val="000000">
                      <a:alpha val="43137"/>
                    </a:srgbClr>
                  </a:outerShdw>
                </a:effectLst>
              </a:rPr>
              <a:t>Rückruf</a:t>
            </a:r>
            <a:r>
              <a:rPr lang="de-DE" sz="4200" b="1">
                <a:effectLst>
                  <a:outerShdw blurRad="38100" dist="38100" dir="2700000" algn="tl">
                    <a:srgbClr val="000000">
                      <a:alpha val="43137"/>
                    </a:srgbClr>
                  </a:outerShdw>
                </a:effectLst>
              </a:rPr>
              <a:t> </a:t>
            </a:r>
            <a:r>
              <a:rPr lang="de-DE" sz="4200"/>
              <a:t>immer in Verbindung mit einem tollen Spiel</a:t>
            </a:r>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C2FD0D86-41B5-C96B-4635-CAE9E7552CF6}"/>
              </a:ext>
            </a:extLst>
          </p:cNvPr>
          <p:cNvSpPr>
            <a:spLocks noGrp="1"/>
          </p:cNvSpPr>
          <p:nvPr>
            <p:ph idx="1"/>
          </p:nvPr>
        </p:nvSpPr>
        <p:spPr>
          <a:xfrm>
            <a:off x="838200" y="1929384"/>
            <a:ext cx="10515600" cy="4251960"/>
          </a:xfrm>
        </p:spPr>
        <p:txBody>
          <a:bodyPr>
            <a:normAutofit/>
          </a:bodyPr>
          <a:lstStyle/>
          <a:p>
            <a:r>
              <a:rPr lang="de-DE" sz="2200"/>
              <a:t>Ziel: der Hund kommt schnell zu seinem Menschen gelaufen</a:t>
            </a:r>
          </a:p>
          <a:p>
            <a:r>
              <a:rPr lang="de-DE" sz="2200"/>
              <a:t>Welches Wort? Der Name? Wichtig: Tonlage merken! Da sonst ein anderes Signal</a:t>
            </a:r>
          </a:p>
          <a:p>
            <a:r>
              <a:rPr lang="de-DE" sz="2200"/>
              <a:t>1x den Namen rufen</a:t>
            </a:r>
          </a:p>
          <a:p>
            <a:r>
              <a:rPr lang="de-DE" sz="2200"/>
              <a:t>Dann erfolgt ein tolles Spiel, mit einem Zergel- Rennen- was dein Hund toll findet, welches immer vom Hund weggeführt wird</a:t>
            </a:r>
          </a:p>
          <a:p>
            <a:r>
              <a:rPr lang="de-DE" sz="2200"/>
              <a:t>Spiel wird dann immer uninteressanter wenn der Mensch das Zergel haben möchte, lässt der Welpe los, startet das tolle Spiel erneut</a:t>
            </a:r>
          </a:p>
          <a:p>
            <a:r>
              <a:rPr lang="de-DE" sz="2200"/>
              <a:t>Auch hier 3 Wiederholungen – Welpe auf den Platz führen und belohnen mit Futter</a:t>
            </a:r>
          </a:p>
          <a:p>
            <a:r>
              <a:rPr lang="de-DE" sz="2200"/>
              <a:t>Zuerst im Haus üben in einem ruhigen Raum starten siehe Trainingsgrundsätze</a:t>
            </a:r>
          </a:p>
        </p:txBody>
      </p:sp>
    </p:spTree>
    <p:extLst>
      <p:ext uri="{BB962C8B-B14F-4D97-AF65-F5344CB8AC3E}">
        <p14:creationId xmlns:p14="http://schemas.microsoft.com/office/powerpoint/2010/main" val="2585211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8B66AF5-11FB-DEA0-6B3D-6AABB868BD4B}"/>
              </a:ext>
            </a:extLst>
          </p:cNvPr>
          <p:cNvSpPr>
            <a:spLocks noGrp="1"/>
          </p:cNvSpPr>
          <p:nvPr>
            <p:ph type="title"/>
          </p:nvPr>
        </p:nvSpPr>
        <p:spPr>
          <a:xfrm>
            <a:off x="838200" y="365125"/>
            <a:ext cx="10515600" cy="1325563"/>
          </a:xfrm>
        </p:spPr>
        <p:txBody>
          <a:bodyPr>
            <a:normAutofit/>
          </a:bodyPr>
          <a:lstStyle/>
          <a:p>
            <a:r>
              <a:rPr lang="de-DE" sz="5400" b="1">
                <a:effectLst>
                  <a:outerShdw blurRad="38100" dist="38100" dir="2700000" algn="tl">
                    <a:srgbClr val="000000">
                      <a:alpha val="43137"/>
                    </a:srgbClr>
                  </a:outerShdw>
                </a:effectLst>
              </a:rPr>
              <a:t>4. Signale für Verhalten, Sitz und Co.</a:t>
            </a:r>
            <a:endParaRPr lang="de-DE"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2263600A-E8FB-28CC-8FF0-FB320502CDCE}"/>
              </a:ext>
            </a:extLst>
          </p:cNvPr>
          <p:cNvSpPr>
            <a:spLocks noGrp="1"/>
          </p:cNvSpPr>
          <p:nvPr>
            <p:ph idx="1"/>
          </p:nvPr>
        </p:nvSpPr>
        <p:spPr>
          <a:xfrm>
            <a:off x="838200" y="1929384"/>
            <a:ext cx="10515600" cy="4251960"/>
          </a:xfrm>
        </p:spPr>
        <p:txBody>
          <a:bodyPr>
            <a:normAutofit/>
          </a:bodyPr>
          <a:lstStyle/>
          <a:p>
            <a:endParaRPr lang="de-DE" sz="2200"/>
          </a:p>
          <a:p>
            <a:endParaRPr lang="de-DE" sz="2200"/>
          </a:p>
          <a:p>
            <a:pPr>
              <a:buFont typeface="Wingdings" panose="05000000000000000000" pitchFamily="2" charset="2"/>
              <a:buChar char="Ø"/>
            </a:pPr>
            <a:r>
              <a:rPr lang="de-DE" sz="2200"/>
              <a:t>Noch keine Signale – Marker verwenden, außer für den Rückruf, </a:t>
            </a:r>
            <a:endParaRPr lang="en-US" sz="2200"/>
          </a:p>
          <a:p>
            <a:pPr>
              <a:buFont typeface="Wingdings" panose="05000000000000000000" pitchFamily="2" charset="2"/>
              <a:buChar char="Ø"/>
            </a:pPr>
            <a:r>
              <a:rPr lang="de-DE" sz="2200"/>
              <a:t>Die Einführung von Signalen erfolgt zu einem späteren Zeitpunkt</a:t>
            </a:r>
            <a:endParaRPr lang="en-US" sz="2200"/>
          </a:p>
          <a:p>
            <a:pPr>
              <a:buFont typeface="Wingdings" panose="05000000000000000000" pitchFamily="2" charset="2"/>
              <a:buChar char="Ø"/>
            </a:pPr>
            <a:r>
              <a:rPr lang="de-DE" sz="2200"/>
              <a:t>Jedes Verhalten das verbal gemarkert wird, wird häufiger gezeigt Das gilt auch für Fehlverhalten. </a:t>
            </a:r>
          </a:p>
          <a:p>
            <a:pPr>
              <a:buFont typeface="Wingdings" panose="05000000000000000000" pitchFamily="2" charset="2"/>
              <a:buChar char="Ø"/>
            </a:pPr>
            <a:endParaRPr lang="de-DE" sz="2200"/>
          </a:p>
          <a:p>
            <a:pPr>
              <a:buFont typeface="Wingdings" panose="05000000000000000000" pitchFamily="2" charset="2"/>
              <a:buChar char="Ø"/>
            </a:pPr>
            <a:r>
              <a:rPr lang="de-DE" sz="2200"/>
              <a:t>Verhalten müssen immer wieder aufgelöste werden, damit der Hund nicht selbstständig auflöst. Denn sonst wird das Verhalten nicht robust.</a:t>
            </a:r>
            <a:endParaRPr lang="en-US" sz="2200"/>
          </a:p>
          <a:p>
            <a:endParaRPr lang="de-DE" sz="2200"/>
          </a:p>
        </p:txBody>
      </p:sp>
    </p:spTree>
    <p:extLst>
      <p:ext uri="{BB962C8B-B14F-4D97-AF65-F5344CB8AC3E}">
        <p14:creationId xmlns:p14="http://schemas.microsoft.com/office/powerpoint/2010/main" val="1835709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969DCB4-2BA6-1067-B605-4002950086D8}"/>
              </a:ext>
            </a:extLst>
          </p:cNvPr>
          <p:cNvSpPr>
            <a:spLocks noGrp="1"/>
          </p:cNvSpPr>
          <p:nvPr>
            <p:ph type="title"/>
          </p:nvPr>
        </p:nvSpPr>
        <p:spPr>
          <a:xfrm>
            <a:off x="838200" y="365125"/>
            <a:ext cx="10515600" cy="1325563"/>
          </a:xfrm>
        </p:spPr>
        <p:txBody>
          <a:bodyPr>
            <a:normAutofit/>
          </a:bodyPr>
          <a:lstStyle/>
          <a:p>
            <a:r>
              <a:rPr lang="de-DE" sz="5400" b="1">
                <a:effectLst>
                  <a:outerShdw blurRad="38100" dist="38100" dir="2700000" algn="tl">
                    <a:srgbClr val="000000">
                      <a:alpha val="43137"/>
                    </a:srgbClr>
                  </a:outerShdw>
                </a:effectLst>
              </a:rPr>
              <a:t>5. Stress-Verhalten</a:t>
            </a:r>
            <a:r>
              <a:rPr lang="de-DE" sz="5400" b="1"/>
              <a:t> beim Training</a:t>
            </a:r>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7BE47A18-B917-35C0-1D0B-D84983EDA624}"/>
              </a:ext>
            </a:extLst>
          </p:cNvPr>
          <p:cNvSpPr>
            <a:spLocks noGrp="1"/>
          </p:cNvSpPr>
          <p:nvPr>
            <p:ph idx="1"/>
          </p:nvPr>
        </p:nvSpPr>
        <p:spPr>
          <a:xfrm>
            <a:off x="838200" y="1929384"/>
            <a:ext cx="10515600" cy="4251960"/>
          </a:xfrm>
        </p:spPr>
        <p:txBody>
          <a:bodyPr>
            <a:normAutofit/>
          </a:bodyPr>
          <a:lstStyle/>
          <a:p>
            <a:pPr marL="0" indent="0">
              <a:buNone/>
            </a:pPr>
            <a:r>
              <a:rPr lang="de-DE" sz="2000"/>
              <a:t>Bricht der Hund die Übung ab, Training überdenken – Video schicken</a:t>
            </a:r>
          </a:p>
          <a:p>
            <a:endParaRPr lang="de-DE" sz="2000"/>
          </a:p>
          <a:p>
            <a:pPr>
              <a:buFont typeface="Wingdings" panose="05000000000000000000" pitchFamily="2" charset="2"/>
              <a:buChar char="Ø"/>
            </a:pPr>
            <a:r>
              <a:rPr lang="de-DE" sz="2000"/>
              <a:t>Mögliche Verhalten können sein: </a:t>
            </a:r>
          </a:p>
          <a:p>
            <a:pPr>
              <a:buFont typeface="Wingdings" panose="05000000000000000000" pitchFamily="2" charset="2"/>
              <a:buChar char="Ø"/>
            </a:pPr>
            <a:endParaRPr lang="de-DE" sz="2000"/>
          </a:p>
          <a:p>
            <a:r>
              <a:rPr lang="de-DE" sz="2000"/>
              <a:t>Kratzen</a:t>
            </a:r>
          </a:p>
          <a:p>
            <a:r>
              <a:rPr lang="de-DE" sz="2000"/>
              <a:t>Gähnen</a:t>
            </a:r>
          </a:p>
          <a:p>
            <a:r>
              <a:rPr lang="de-DE" sz="2000"/>
              <a:t>Weggehen</a:t>
            </a:r>
          </a:p>
          <a:p>
            <a:r>
              <a:rPr lang="de-DE" sz="2000"/>
              <a:t>Immer auf Rückzugsmöglichkeit achten, Hund nicht in die Enge treiben</a:t>
            </a:r>
          </a:p>
          <a:p>
            <a:r>
              <a:rPr lang="de-DE" sz="2000"/>
              <a:t>Dominanztheorie komplett ausschalten, Mensch als ranghöher bezeichnen zerstört Bindung zum Hund, Familienverbund. Dominanztheorie wurde an Gehege Wölfen beobachtet, kann nicht auf Hunde übertragen werden.  Respektvoller Umgang gilt hier für alle. </a:t>
            </a:r>
          </a:p>
        </p:txBody>
      </p:sp>
    </p:spTree>
    <p:extLst>
      <p:ext uri="{BB962C8B-B14F-4D97-AF65-F5344CB8AC3E}">
        <p14:creationId xmlns:p14="http://schemas.microsoft.com/office/powerpoint/2010/main" val="105054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C5CDAB0-4742-AEEC-8F84-734BE70759CC}"/>
              </a:ext>
            </a:extLst>
          </p:cNvPr>
          <p:cNvSpPr>
            <a:spLocks noGrp="1"/>
          </p:cNvSpPr>
          <p:nvPr>
            <p:ph type="title"/>
          </p:nvPr>
        </p:nvSpPr>
        <p:spPr>
          <a:xfrm>
            <a:off x="5297762" y="329184"/>
            <a:ext cx="6251110" cy="1783080"/>
          </a:xfrm>
        </p:spPr>
        <p:txBody>
          <a:bodyPr anchor="b">
            <a:normAutofit/>
          </a:bodyPr>
          <a:lstStyle/>
          <a:p>
            <a:r>
              <a:rPr lang="de-DE" sz="5400" b="1">
                <a:effectLst>
                  <a:outerShdw blurRad="38100" dist="38100" dir="2700000" algn="tl">
                    <a:srgbClr val="000000">
                      <a:alpha val="43137"/>
                    </a:srgbClr>
                  </a:outerShdw>
                </a:effectLst>
              </a:rPr>
              <a:t>Schlaf und Liegeplatz</a:t>
            </a:r>
          </a:p>
        </p:txBody>
      </p:sp>
      <p:pic>
        <p:nvPicPr>
          <p:cNvPr id="5" name="Picture 4" descr="Hund und Kätzchen schlafen">
            <a:extLst>
              <a:ext uri="{FF2B5EF4-FFF2-40B4-BE49-F238E27FC236}">
                <a16:creationId xmlns:a16="http://schemas.microsoft.com/office/drawing/2014/main" id="{FB0D133A-1D80-83B5-6723-48FF41193B0F}"/>
              </a:ext>
            </a:extLst>
          </p:cNvPr>
          <p:cNvPicPr>
            <a:picLocks noChangeAspect="1"/>
          </p:cNvPicPr>
          <p:nvPr/>
        </p:nvPicPr>
        <p:blipFill rotWithShape="1">
          <a:blip r:embed="rId2"/>
          <a:srcRect l="30486" r="2418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9967B7AE-6463-E25A-C720-823B9BC9CFC3}"/>
              </a:ext>
            </a:extLst>
          </p:cNvPr>
          <p:cNvSpPr>
            <a:spLocks noGrp="1"/>
          </p:cNvSpPr>
          <p:nvPr>
            <p:ph idx="1"/>
          </p:nvPr>
        </p:nvSpPr>
        <p:spPr>
          <a:xfrm>
            <a:off x="5297762" y="2706624"/>
            <a:ext cx="6251110" cy="3483864"/>
          </a:xfrm>
        </p:spPr>
        <p:txBody>
          <a:bodyPr>
            <a:normAutofit/>
          </a:bodyPr>
          <a:lstStyle/>
          <a:p>
            <a:endParaRPr lang="de-DE" sz="1400"/>
          </a:p>
          <a:p>
            <a:r>
              <a:rPr lang="de-DE" sz="1400"/>
              <a:t>Mehrere weiche - gemütliche Liegeplätze anbieten</a:t>
            </a:r>
          </a:p>
          <a:p>
            <a:r>
              <a:rPr lang="de-DE" sz="1400"/>
              <a:t>In der Nähe des Hundehalters, Angst in der Nacht – Da wirkt der Arm des Besitzers beruhigend und der Welpe schläft wieder ein</a:t>
            </a:r>
          </a:p>
          <a:p>
            <a:r>
              <a:rPr lang="de-DE" sz="1400"/>
              <a:t>In der ersten Zeit auch in der Nähe des Menschen, somit werden Geräusche in der Nacht wahrgenommen und man kann den Welpen schnell hinausbegleiten</a:t>
            </a:r>
          </a:p>
          <a:p>
            <a:r>
              <a:rPr lang="de-DE" sz="1400"/>
              <a:t>Ruhige Stelle aussuchen, nicht unter dem Fernseher / an Durchgängen / im Kinderzimmer (hektische Bewegungen bei Kindern, lautes Spiel), am Fenster und an Türen. Beachten:  z. B. – Neonröhren oder auch Weihnachtsbeleuchtung können epileptische Anfälle auslösen</a:t>
            </a:r>
          </a:p>
          <a:p>
            <a:r>
              <a:rPr lang="de-DE" sz="1400"/>
              <a:t>Wenn Hund schläft, nicht alleine lassen – kann Panik auslösen und dadurch dass der Hund alleine gelassen wird, lernt er nicht alleine zu sein. Todesangst, kann alleine nicht überleben!</a:t>
            </a:r>
          </a:p>
          <a:p>
            <a:endParaRPr lang="de-DE" sz="1400"/>
          </a:p>
          <a:p>
            <a:endParaRPr lang="de-DE" sz="1400"/>
          </a:p>
        </p:txBody>
      </p:sp>
    </p:spTree>
    <p:extLst>
      <p:ext uri="{BB962C8B-B14F-4D97-AF65-F5344CB8AC3E}">
        <p14:creationId xmlns:p14="http://schemas.microsoft.com/office/powerpoint/2010/main" val="2541306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DF6930D-DA38-76C0-B59E-4EBB98DFA1EA}"/>
              </a:ext>
            </a:extLst>
          </p:cNvPr>
          <p:cNvSpPr>
            <a:spLocks noGrp="1"/>
          </p:cNvSpPr>
          <p:nvPr>
            <p:ph type="title"/>
          </p:nvPr>
        </p:nvSpPr>
        <p:spPr>
          <a:xfrm>
            <a:off x="640080" y="1007486"/>
            <a:ext cx="7350034" cy="987552"/>
          </a:xfrm>
        </p:spPr>
        <p:txBody>
          <a:bodyPr anchor="b">
            <a:normAutofit fontScale="90000"/>
          </a:bodyPr>
          <a:lstStyle/>
          <a:p>
            <a:r>
              <a:rPr lang="de-DE" sz="5400" b="1"/>
              <a:t>Die Autofahrt nach Hause	</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D23AB634-F4D9-79F0-AC65-B0E65E03FB95}"/>
              </a:ext>
            </a:extLst>
          </p:cNvPr>
          <p:cNvSpPr>
            <a:spLocks noGrp="1"/>
          </p:cNvSpPr>
          <p:nvPr>
            <p:ph idx="1"/>
          </p:nvPr>
        </p:nvSpPr>
        <p:spPr>
          <a:xfrm>
            <a:off x="640080" y="2706624"/>
            <a:ext cx="6894576" cy="3483864"/>
          </a:xfrm>
        </p:spPr>
        <p:txBody>
          <a:bodyPr>
            <a:normAutofit/>
          </a:bodyPr>
          <a:lstStyle/>
          <a:p>
            <a:r>
              <a:rPr lang="de-DE" sz="1900" b="1"/>
              <a:t>Bevor es ins Auto geht nochmal pinkeln lassen – das Pinkeln verbal belohnen und evtl. noch ein Leckerchen zur Belohnung (0,1- 0,2 Sekunden) das gilt auch für die nächsten Gassi Runden und erledigen des Geschäfts im Garten u. a. Orten.</a:t>
            </a:r>
          </a:p>
          <a:p>
            <a:r>
              <a:rPr lang="de-DE" sz="1900" b="1"/>
              <a:t>Spielen mit einem Zergel danach (immer vom Hund weg bewegen)</a:t>
            </a:r>
          </a:p>
          <a:p>
            <a:r>
              <a:rPr lang="de-DE" sz="1900" b="1"/>
              <a:t>Ein sicherer Platz z. B Softbox, Hundebett speziell für Autositze mit entsprechendem Gurt, der ans Geschirr befestigt wird</a:t>
            </a:r>
          </a:p>
          <a:p>
            <a:r>
              <a:rPr lang="de-DE" sz="1900" b="1"/>
              <a:t>Bequemer Untergrund der schon zum schlafen einlädt</a:t>
            </a:r>
          </a:p>
        </p:txBody>
      </p:sp>
      <p:pic>
        <p:nvPicPr>
          <p:cNvPr id="5" name="Grafik 4" descr="Ein Bild, das Text, Screenshot, Multimedia-Software, Computer enthält.&#10;&#10;Automatisch generierte Beschreibung">
            <a:extLst>
              <a:ext uri="{FF2B5EF4-FFF2-40B4-BE49-F238E27FC236}">
                <a16:creationId xmlns:a16="http://schemas.microsoft.com/office/drawing/2014/main" id="{1A65DDED-91AE-5E5C-664C-EDCDA6413226}"/>
              </a:ext>
            </a:extLst>
          </p:cNvPr>
          <p:cNvPicPr>
            <a:picLocks noChangeAspect="1"/>
          </p:cNvPicPr>
          <p:nvPr/>
        </p:nvPicPr>
        <p:blipFill rotWithShape="1">
          <a:blip r:embed="rId2">
            <a:extLst>
              <a:ext uri="{28A0092B-C50C-407E-A947-70E740481C1C}">
                <a14:useLocalDpi xmlns:a14="http://schemas.microsoft.com/office/drawing/2010/main" val="0"/>
              </a:ext>
            </a:extLst>
          </a:blip>
          <a:srcRect l="28435" t="21991" r="29826" b="20000"/>
          <a:stretch/>
        </p:blipFill>
        <p:spPr>
          <a:xfrm>
            <a:off x="6955971" y="475081"/>
            <a:ext cx="4922085" cy="3847909"/>
          </a:xfrm>
          <a:prstGeom prst="rect">
            <a:avLst/>
          </a:prstGeom>
        </p:spPr>
      </p:pic>
      <p:pic>
        <p:nvPicPr>
          <p:cNvPr id="7" name="Grafik 6" descr="Ein Bild, das Text, Screenshot, Computer, Multimedia enthält.&#10;&#10;Automatisch generierte Beschreibung">
            <a:extLst>
              <a:ext uri="{FF2B5EF4-FFF2-40B4-BE49-F238E27FC236}">
                <a16:creationId xmlns:a16="http://schemas.microsoft.com/office/drawing/2014/main" id="{2A5796BF-0FAD-F563-ACE9-83C9E98A0033}"/>
              </a:ext>
            </a:extLst>
          </p:cNvPr>
          <p:cNvPicPr>
            <a:picLocks noChangeAspect="1"/>
          </p:cNvPicPr>
          <p:nvPr/>
        </p:nvPicPr>
        <p:blipFill rotWithShape="1">
          <a:blip r:embed="rId3">
            <a:extLst>
              <a:ext uri="{28A0092B-C50C-407E-A947-70E740481C1C}">
                <a14:useLocalDpi xmlns:a14="http://schemas.microsoft.com/office/drawing/2010/main" val="0"/>
              </a:ext>
            </a:extLst>
          </a:blip>
          <a:srcRect l="32742" t="20072" r="23549" b="16504"/>
          <a:stretch/>
        </p:blipFill>
        <p:spPr>
          <a:xfrm>
            <a:off x="7876209" y="3514994"/>
            <a:ext cx="3660294" cy="2987592"/>
          </a:xfrm>
          <a:prstGeom prst="rect">
            <a:avLst/>
          </a:prstGeom>
        </p:spPr>
      </p:pic>
    </p:spTree>
    <p:extLst>
      <p:ext uri="{BB962C8B-B14F-4D97-AF65-F5344CB8AC3E}">
        <p14:creationId xmlns:p14="http://schemas.microsoft.com/office/powerpoint/2010/main" val="2724132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C8E6423-63F1-AD7B-6B95-9EA1392252DA}"/>
              </a:ext>
            </a:extLst>
          </p:cNvPr>
          <p:cNvSpPr>
            <a:spLocks noGrp="1"/>
          </p:cNvSpPr>
          <p:nvPr>
            <p:ph type="title"/>
          </p:nvPr>
        </p:nvSpPr>
        <p:spPr>
          <a:xfrm>
            <a:off x="630936" y="640080"/>
            <a:ext cx="4818888" cy="1481328"/>
          </a:xfrm>
        </p:spPr>
        <p:txBody>
          <a:bodyPr anchor="b">
            <a:normAutofit/>
          </a:bodyPr>
          <a:lstStyle/>
          <a:p>
            <a:r>
              <a:rPr lang="de-DE" sz="5400" b="1">
                <a:effectLst>
                  <a:outerShdw blurRad="38100" dist="38100" dir="2700000" algn="tl">
                    <a:srgbClr val="000000">
                      <a:alpha val="43137"/>
                    </a:srgbClr>
                  </a:outerShdw>
                </a:effectLst>
              </a:rPr>
              <a:t>Ruhezeit</a:t>
            </a: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B6185C05-FEE9-724C-CC06-34D7D927EE7D}"/>
              </a:ext>
            </a:extLst>
          </p:cNvPr>
          <p:cNvSpPr>
            <a:spLocks noGrp="1"/>
          </p:cNvSpPr>
          <p:nvPr>
            <p:ph idx="1"/>
          </p:nvPr>
        </p:nvSpPr>
        <p:spPr>
          <a:xfrm>
            <a:off x="630936" y="2660904"/>
            <a:ext cx="4818888" cy="3547872"/>
          </a:xfrm>
        </p:spPr>
        <p:txBody>
          <a:bodyPr anchor="t">
            <a:normAutofit/>
          </a:bodyPr>
          <a:lstStyle/>
          <a:p>
            <a:r>
              <a:rPr lang="de-DE" sz="2000"/>
              <a:t>Nach dem Spielen – Toben – Fressen</a:t>
            </a:r>
          </a:p>
          <a:p>
            <a:r>
              <a:rPr lang="de-DE" sz="2000"/>
              <a:t>Täglich 18 – 20 Stunden</a:t>
            </a:r>
          </a:p>
          <a:p>
            <a:r>
              <a:rPr lang="de-DE" sz="2000"/>
              <a:t>Notieren, wann der Hund schläft – ruht – döst</a:t>
            </a:r>
          </a:p>
          <a:p>
            <a:r>
              <a:rPr lang="de-DE" sz="2000"/>
              <a:t>Entspannte Körperhaltung beobachten</a:t>
            </a:r>
          </a:p>
          <a:p>
            <a:endParaRPr lang="de-DE" sz="2000"/>
          </a:p>
          <a:p>
            <a:pPr marL="0" indent="0">
              <a:buNone/>
            </a:pPr>
            <a:r>
              <a:rPr lang="de-DE" sz="2000" b="1"/>
              <a:t>Nicht stören – schlafen lassen – in der Zeit nicht alleine im Raum lassen, da dein Hund eine Panikattacke bekommen kann.</a:t>
            </a:r>
          </a:p>
          <a:p>
            <a:endParaRPr lang="de-DE" sz="2000"/>
          </a:p>
        </p:txBody>
      </p:sp>
      <p:pic>
        <p:nvPicPr>
          <p:cNvPr id="17" name="Picture 4" descr="Hund unter Decke">
            <a:extLst>
              <a:ext uri="{FF2B5EF4-FFF2-40B4-BE49-F238E27FC236}">
                <a16:creationId xmlns:a16="http://schemas.microsoft.com/office/drawing/2014/main" id="{CB4AD9D0-8B20-FF33-D846-DB22D71CEC91}"/>
              </a:ext>
            </a:extLst>
          </p:cNvPr>
          <p:cNvPicPr>
            <a:picLocks noChangeAspect="1"/>
          </p:cNvPicPr>
          <p:nvPr/>
        </p:nvPicPr>
        <p:blipFill rotWithShape="1">
          <a:blip r:embed="rId2"/>
          <a:srcRect l="31267" r="9622"/>
          <a:stretch/>
        </p:blipFill>
        <p:spPr>
          <a:xfrm>
            <a:off x="6349497" y="640080"/>
            <a:ext cx="4958070" cy="5577840"/>
          </a:xfrm>
          <a:prstGeom prst="rect">
            <a:avLst/>
          </a:prstGeom>
        </p:spPr>
      </p:pic>
    </p:spTree>
    <p:extLst>
      <p:ext uri="{BB962C8B-B14F-4D97-AF65-F5344CB8AC3E}">
        <p14:creationId xmlns:p14="http://schemas.microsoft.com/office/powerpoint/2010/main" val="184318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2FBF26-4AA2-7048-D1CF-A68501FE0D7C}"/>
              </a:ext>
            </a:extLst>
          </p:cNvPr>
          <p:cNvSpPr>
            <a:spLocks noGrp="1"/>
          </p:cNvSpPr>
          <p:nvPr>
            <p:ph type="title"/>
          </p:nvPr>
        </p:nvSpPr>
        <p:spPr>
          <a:xfrm>
            <a:off x="630936" y="640080"/>
            <a:ext cx="4818888" cy="1481328"/>
          </a:xfrm>
        </p:spPr>
        <p:txBody>
          <a:bodyPr anchor="b">
            <a:normAutofit/>
          </a:bodyPr>
          <a:lstStyle/>
          <a:p>
            <a:r>
              <a:rPr lang="de-DE" sz="5400" b="1">
                <a:effectLst>
                  <a:outerShdw blurRad="38100" dist="38100" dir="2700000" algn="tl">
                    <a:srgbClr val="000000">
                      <a:alpha val="43137"/>
                    </a:srgbClr>
                  </a:outerShdw>
                </a:effectLst>
              </a:rPr>
              <a:t>Fressen</a:t>
            </a:r>
          </a:p>
        </p:txBody>
      </p:sp>
      <p:sp>
        <p:nvSpPr>
          <p:cNvPr id="3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90638B8C-BA7A-AF00-99DD-EE211DFC73F9}"/>
              </a:ext>
            </a:extLst>
          </p:cNvPr>
          <p:cNvSpPr>
            <a:spLocks noGrp="1"/>
          </p:cNvSpPr>
          <p:nvPr>
            <p:ph idx="1"/>
          </p:nvPr>
        </p:nvSpPr>
        <p:spPr>
          <a:xfrm>
            <a:off x="630936" y="2660904"/>
            <a:ext cx="4818888" cy="3547872"/>
          </a:xfrm>
        </p:spPr>
        <p:txBody>
          <a:bodyPr anchor="t">
            <a:normAutofit/>
          </a:bodyPr>
          <a:lstStyle/>
          <a:p>
            <a:r>
              <a:rPr lang="de-DE" sz="1500"/>
              <a:t>Gut beraten durch Züchter </a:t>
            </a:r>
          </a:p>
          <a:p>
            <a:r>
              <a:rPr lang="de-DE" sz="1500"/>
              <a:t>4x täglich</a:t>
            </a:r>
          </a:p>
          <a:p>
            <a:r>
              <a:rPr lang="de-DE" sz="1500"/>
              <a:t>Welpenfutter</a:t>
            </a:r>
          </a:p>
          <a:p>
            <a:r>
              <a:rPr lang="de-DE" sz="1500"/>
              <a:t>Nach dem Füttern nicht spazieren gehen, Magendrehung – Übelkeit – Seitenstichähnliche Symptome</a:t>
            </a:r>
          </a:p>
          <a:p>
            <a:r>
              <a:rPr lang="de-DE" sz="1500"/>
              <a:t>Mindestens 1 Stunde ruhen besser länger, Verdauungsschlaf</a:t>
            </a:r>
          </a:p>
          <a:p>
            <a:endParaRPr lang="de-DE" sz="1500"/>
          </a:p>
          <a:p>
            <a:r>
              <a:rPr lang="de-DE" sz="1500"/>
              <a:t>Frisst er nicht mich sofort anrufen, nicht Zwangsernähren (Tierschutz) oder am Futter rumrühren (hierdurch beansprucht der Mensch das Futter für sich.</a:t>
            </a:r>
          </a:p>
        </p:txBody>
      </p:sp>
      <p:pic>
        <p:nvPicPr>
          <p:cNvPr id="20" name="Picture 4">
            <a:extLst>
              <a:ext uri="{FF2B5EF4-FFF2-40B4-BE49-F238E27FC236}">
                <a16:creationId xmlns:a16="http://schemas.microsoft.com/office/drawing/2014/main" id="{5255B15F-1F41-16B5-5FFC-34F4A293A0A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42" r="2941" b="-1"/>
          <a:stretch/>
        </p:blipFill>
        <p:spPr>
          <a:xfrm>
            <a:off x="6099048" y="1493166"/>
            <a:ext cx="5458968" cy="3871667"/>
          </a:xfrm>
          <a:prstGeom prst="rect">
            <a:avLst/>
          </a:prstGeom>
        </p:spPr>
      </p:pic>
      <p:sp>
        <p:nvSpPr>
          <p:cNvPr id="4" name="Textfeld 3">
            <a:extLst>
              <a:ext uri="{FF2B5EF4-FFF2-40B4-BE49-F238E27FC236}">
                <a16:creationId xmlns:a16="http://schemas.microsoft.com/office/drawing/2014/main" id="{C091D4B6-A7FD-0E17-BE62-8EF05F5D99D7}"/>
              </a:ext>
            </a:extLst>
          </p:cNvPr>
          <p:cNvSpPr txBox="1"/>
          <p:nvPr/>
        </p:nvSpPr>
        <p:spPr>
          <a:xfrm>
            <a:off x="9546725" y="6870700"/>
            <a:ext cx="2645275" cy="200055"/>
          </a:xfrm>
          <a:prstGeom prst="rect">
            <a:avLst/>
          </a:prstGeom>
          <a:solidFill>
            <a:srgbClr val="000000"/>
          </a:solidFill>
        </p:spPr>
        <p:txBody>
          <a:bodyPr wrap="none" rtlCol="0">
            <a:spAutoFit/>
          </a:bodyPr>
          <a:lstStyle/>
          <a:p>
            <a:pPr algn="r">
              <a:spcAft>
                <a:spcPts val="600"/>
              </a:spcAft>
            </a:pPr>
            <a:r>
              <a:rPr lang="de-DE" sz="700">
                <a:solidFill>
                  <a:srgbClr val="FFFFFF"/>
                </a:solidFill>
              </a:rPr>
              <a:t>"</a:t>
            </a:r>
            <a:r>
              <a:rPr lang="de-DE" sz="700">
                <a:solidFill>
                  <a:srgbClr val="FFFFFF"/>
                </a:solidFill>
                <a:hlinkClick r:id="rId3" tooltip="http://fluffology.de/post/hormone-im-hundefutter">
                  <a:extLst>
                    <a:ext uri="{A12FA001-AC4F-418D-AE19-62706E023703}">
                      <ahyp:hlinkClr xmlns:ahyp="http://schemas.microsoft.com/office/drawing/2018/hyperlinkcolor" val="tx"/>
                    </a:ext>
                  </a:extLst>
                </a:hlinkClick>
              </a:rPr>
              <a:t>Dieses Foto</a:t>
            </a:r>
            <a:r>
              <a:rPr lang="de-DE" sz="700">
                <a:solidFill>
                  <a:srgbClr val="FFFFFF"/>
                </a:solidFill>
              </a:rPr>
              <a:t>" von Unbekannter Autor ist lizenziert gemäß </a:t>
            </a:r>
            <a:r>
              <a:rPr lang="de-DE"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de-DE" sz="700">
              <a:solidFill>
                <a:srgbClr val="FFFFFF"/>
              </a:solidFill>
            </a:endParaRPr>
          </a:p>
        </p:txBody>
      </p:sp>
    </p:spTree>
    <p:extLst>
      <p:ext uri="{BB962C8B-B14F-4D97-AF65-F5344CB8AC3E}">
        <p14:creationId xmlns:p14="http://schemas.microsoft.com/office/powerpoint/2010/main" val="4148692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A8C79D-4F4C-4C30-38A4-45FF853D544F}"/>
              </a:ext>
            </a:extLst>
          </p:cNvPr>
          <p:cNvSpPr>
            <a:spLocks noGrp="1"/>
          </p:cNvSpPr>
          <p:nvPr>
            <p:ph type="title"/>
          </p:nvPr>
        </p:nvSpPr>
        <p:spPr>
          <a:xfrm>
            <a:off x="838200" y="365125"/>
            <a:ext cx="10515600" cy="1325563"/>
          </a:xfrm>
        </p:spPr>
        <p:txBody>
          <a:bodyPr>
            <a:normAutofit/>
          </a:bodyPr>
          <a:lstStyle/>
          <a:p>
            <a:r>
              <a:rPr lang="de-DE" sz="5400" b="1">
                <a:effectLst>
                  <a:outerShdw blurRad="38100" dist="38100" dir="2700000" algn="tl">
                    <a:srgbClr val="000000">
                      <a:alpha val="43137"/>
                    </a:srgbClr>
                  </a:outerShdw>
                </a:effectLst>
              </a:rPr>
              <a:t>Beißhemmung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B4B0023D-A4FA-3224-3EA2-E1C964C58CAC}"/>
              </a:ext>
            </a:extLst>
          </p:cNvPr>
          <p:cNvSpPr>
            <a:spLocks noGrp="1"/>
          </p:cNvSpPr>
          <p:nvPr>
            <p:ph idx="1"/>
          </p:nvPr>
        </p:nvSpPr>
        <p:spPr>
          <a:xfrm>
            <a:off x="838200" y="1929384"/>
            <a:ext cx="10515600" cy="4251960"/>
          </a:xfrm>
        </p:spPr>
        <p:txBody>
          <a:bodyPr>
            <a:normAutofit/>
          </a:bodyPr>
          <a:lstStyle/>
          <a:p>
            <a:r>
              <a:rPr lang="de-DE" sz="2200"/>
              <a:t>Zähne auf Haut dürfen wir nicht süß finden</a:t>
            </a:r>
          </a:p>
          <a:p>
            <a:r>
              <a:rPr lang="de-DE" sz="2200"/>
              <a:t>Schmerzhaft, Haut empfindlicher gegenüber Tierfell, das muss der Welpe noch lernen</a:t>
            </a:r>
          </a:p>
          <a:p>
            <a:r>
              <a:rPr lang="de-DE" sz="2200"/>
              <a:t>Genügend Kaumaterial anbieten, Achtung bei Kaffeeholz – splittert, Markknochen setzen sich über den Unterkiefer, nie unbeaufsichtigt etwas zum Kauen anbieten – verschlucken – Erstickungsgefahr</a:t>
            </a:r>
          </a:p>
          <a:p>
            <a:pPr marL="0" indent="0">
              <a:buNone/>
            </a:pPr>
            <a:r>
              <a:rPr lang="de-DE" sz="2200" b="1"/>
              <a:t>Berühren die Zähne des Welpen die Haut, dann Spiel beenden</a:t>
            </a:r>
          </a:p>
          <a:p>
            <a:r>
              <a:rPr lang="de-DE" sz="2200"/>
              <a:t>Wegdrehen, - Technik des Einfrierens verwenden, wie Hunde es auch machen. Plötzlich komplett steif sitzen, nicht bewegen. Sind die Zähne von der Haut kann das Spiel wieder gestartet werden. </a:t>
            </a:r>
          </a:p>
        </p:txBody>
      </p:sp>
    </p:spTree>
    <p:extLst>
      <p:ext uri="{BB962C8B-B14F-4D97-AF65-F5344CB8AC3E}">
        <p14:creationId xmlns:p14="http://schemas.microsoft.com/office/powerpoint/2010/main" val="3876059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C8F103-93F0-74E2-70E3-23ECF328782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538CE9-961A-04E5-4B63-44AB979ED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38A31E7-319D-CC99-E9F7-8E57993BA30C}"/>
              </a:ext>
            </a:extLst>
          </p:cNvPr>
          <p:cNvSpPr>
            <a:spLocks noGrp="1"/>
          </p:cNvSpPr>
          <p:nvPr>
            <p:ph type="title"/>
          </p:nvPr>
        </p:nvSpPr>
        <p:spPr>
          <a:xfrm>
            <a:off x="838200" y="365125"/>
            <a:ext cx="10515600" cy="1325563"/>
          </a:xfrm>
        </p:spPr>
        <p:txBody>
          <a:bodyPr>
            <a:normAutofit/>
          </a:bodyPr>
          <a:lstStyle/>
          <a:p>
            <a:r>
              <a:rPr lang="de-DE" sz="5400" b="1" dirty="0">
                <a:effectLst>
                  <a:outerShdw blurRad="38100" dist="38100" dir="2700000" algn="tl">
                    <a:srgbClr val="000000">
                      <a:alpha val="43137"/>
                    </a:srgbClr>
                  </a:outerShdw>
                </a:effectLst>
              </a:rPr>
              <a:t>Zahnwechsel</a:t>
            </a:r>
          </a:p>
        </p:txBody>
      </p:sp>
      <p:sp>
        <p:nvSpPr>
          <p:cNvPr id="10" name="sketch line">
            <a:extLst>
              <a:ext uri="{FF2B5EF4-FFF2-40B4-BE49-F238E27FC236}">
                <a16:creationId xmlns:a16="http://schemas.microsoft.com/office/drawing/2014/main" id="{E0BFCC5B-E98A-3BFC-784F-ACCEA01E0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7B214B02-37F7-2A45-9D7F-15389E7E21FE}"/>
              </a:ext>
            </a:extLst>
          </p:cNvPr>
          <p:cNvSpPr>
            <a:spLocks noGrp="1"/>
          </p:cNvSpPr>
          <p:nvPr>
            <p:ph idx="1"/>
          </p:nvPr>
        </p:nvSpPr>
        <p:spPr>
          <a:xfrm>
            <a:off x="838200" y="1929384"/>
            <a:ext cx="10515600" cy="4251960"/>
          </a:xfrm>
        </p:spPr>
        <p:txBody>
          <a:bodyPr>
            <a:normAutofit/>
          </a:bodyPr>
          <a:lstStyle/>
          <a:p>
            <a:pPr>
              <a:buNone/>
            </a:pPr>
            <a:r>
              <a:rPr lang="de-DE" sz="2400" b="1" dirty="0"/>
              <a:t>Ablauf des Zahnwechsels:</a:t>
            </a:r>
          </a:p>
          <a:p>
            <a:pPr>
              <a:buFont typeface="Arial" panose="020B0604020202020204" pitchFamily="34" charset="0"/>
              <a:buChar char="•"/>
            </a:pPr>
            <a:r>
              <a:rPr lang="de-DE" sz="1600" b="1" dirty="0"/>
              <a:t>Beginn</a:t>
            </a:r>
            <a:r>
              <a:rPr lang="de-DE" sz="1600" dirty="0"/>
              <a:t>: Ab der </a:t>
            </a:r>
            <a:r>
              <a:rPr lang="de-DE" sz="1600" b="1" dirty="0"/>
              <a:t>3. Lebenswoche</a:t>
            </a:r>
            <a:r>
              <a:rPr lang="de-DE" sz="1600" dirty="0"/>
              <a:t> brechen die ersten Milchzähne durch.</a:t>
            </a:r>
          </a:p>
          <a:p>
            <a:pPr>
              <a:buFont typeface="Arial" panose="020B0604020202020204" pitchFamily="34" charset="0"/>
              <a:buChar char="•"/>
            </a:pPr>
            <a:r>
              <a:rPr lang="de-DE" sz="1600" b="1" dirty="0"/>
              <a:t>Wechselphase</a:t>
            </a:r>
            <a:r>
              <a:rPr lang="de-DE" sz="1600" dirty="0"/>
              <a:t>: Ab der </a:t>
            </a:r>
            <a:r>
              <a:rPr lang="de-DE" sz="1600" b="1" dirty="0"/>
              <a:t>12.–16. Woche</a:t>
            </a:r>
            <a:r>
              <a:rPr lang="de-DE" sz="1600" dirty="0"/>
              <a:t> fallen die Milchzähne aus, und die bleibenden Zähne wachsen nach.</a:t>
            </a:r>
          </a:p>
          <a:p>
            <a:pPr>
              <a:buFont typeface="Arial" panose="020B0604020202020204" pitchFamily="34" charset="0"/>
              <a:buChar char="•"/>
            </a:pPr>
            <a:r>
              <a:rPr lang="de-DE" sz="1600" b="1" dirty="0"/>
              <a:t>Ende</a:t>
            </a:r>
            <a:r>
              <a:rPr lang="de-DE" sz="1600" dirty="0"/>
              <a:t>: Bis zum </a:t>
            </a:r>
            <a:r>
              <a:rPr lang="de-DE" sz="1600" b="1" dirty="0"/>
              <a:t>7. Monat</a:t>
            </a:r>
            <a:r>
              <a:rPr lang="de-DE" sz="1600" dirty="0"/>
              <a:t> hat der Hund sein vollständiges Gebiss mit </a:t>
            </a:r>
            <a:r>
              <a:rPr lang="de-DE" sz="1600" b="1" dirty="0"/>
              <a:t>42 Zähnen</a:t>
            </a:r>
            <a:r>
              <a:rPr lang="de-DE" sz="1600" dirty="0"/>
              <a:t>.</a:t>
            </a:r>
          </a:p>
          <a:p>
            <a:pPr>
              <a:buFont typeface="Arial" panose="020B0604020202020204" pitchFamily="34" charset="0"/>
              <a:buChar char="•"/>
            </a:pPr>
            <a:endParaRPr lang="de-DE" sz="1600" dirty="0"/>
          </a:p>
          <a:p>
            <a:pPr>
              <a:buFont typeface="Arial" panose="020B0604020202020204" pitchFamily="34" charset="0"/>
              <a:buChar char="•"/>
            </a:pPr>
            <a:endParaRPr lang="de-DE" sz="1600" dirty="0"/>
          </a:p>
          <a:p>
            <a:pPr>
              <a:buNone/>
            </a:pPr>
            <a:r>
              <a:rPr lang="de-DE" sz="2400" b="1" dirty="0"/>
              <a:t>Typische Symptome:</a:t>
            </a:r>
          </a:p>
          <a:p>
            <a:pPr>
              <a:buFont typeface="Arial" panose="020B0604020202020204" pitchFamily="34" charset="0"/>
              <a:buChar char="•"/>
            </a:pPr>
            <a:r>
              <a:rPr lang="de-DE" sz="1600" dirty="0"/>
              <a:t>Vermehrtes </a:t>
            </a:r>
            <a:r>
              <a:rPr lang="de-DE" sz="1600" b="1" dirty="0"/>
              <a:t>Kauen</a:t>
            </a:r>
            <a:r>
              <a:rPr lang="de-DE" sz="1600" dirty="0"/>
              <a:t> an Gegenständen</a:t>
            </a:r>
          </a:p>
          <a:p>
            <a:pPr>
              <a:buFont typeface="Arial" panose="020B0604020202020204" pitchFamily="34" charset="0"/>
              <a:buChar char="•"/>
            </a:pPr>
            <a:r>
              <a:rPr lang="de-DE" sz="1600" b="1" dirty="0"/>
              <a:t>Speichelfluss</a:t>
            </a:r>
            <a:r>
              <a:rPr lang="de-DE" sz="1600" dirty="0"/>
              <a:t> und leichtes Zahnfleischjucken</a:t>
            </a:r>
          </a:p>
          <a:p>
            <a:pPr>
              <a:buFont typeface="Arial" panose="020B0604020202020204" pitchFamily="34" charset="0"/>
              <a:buChar char="•"/>
            </a:pPr>
            <a:r>
              <a:rPr lang="de-DE" sz="1600" b="1" dirty="0"/>
              <a:t>Mundgeruch</a:t>
            </a:r>
            <a:r>
              <a:rPr lang="de-DE" sz="1600" dirty="0"/>
              <a:t> oder vorsichtigeres Fressen</a:t>
            </a:r>
          </a:p>
          <a:p>
            <a:pPr>
              <a:buFont typeface="Arial" panose="020B0604020202020204" pitchFamily="34" charset="0"/>
              <a:buChar char="•"/>
            </a:pPr>
            <a:r>
              <a:rPr lang="de-DE" sz="1600" b="1" dirty="0"/>
              <a:t>Unruhe</a:t>
            </a:r>
            <a:r>
              <a:rPr lang="de-DE" sz="1600" dirty="0"/>
              <a:t> oder erhöhte Reizbarkeit</a:t>
            </a:r>
          </a:p>
        </p:txBody>
      </p:sp>
    </p:spTree>
    <p:extLst>
      <p:ext uri="{BB962C8B-B14F-4D97-AF65-F5344CB8AC3E}">
        <p14:creationId xmlns:p14="http://schemas.microsoft.com/office/powerpoint/2010/main" val="1901249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4AB9AC-7321-F14C-3C17-6A733C887600}"/>
              </a:ext>
            </a:extLst>
          </p:cNvPr>
          <p:cNvSpPr>
            <a:spLocks noGrp="1"/>
          </p:cNvSpPr>
          <p:nvPr>
            <p:ph type="title"/>
          </p:nvPr>
        </p:nvSpPr>
        <p:spPr>
          <a:xfrm>
            <a:off x="572493" y="238539"/>
            <a:ext cx="11018520" cy="1434415"/>
          </a:xfrm>
        </p:spPr>
        <p:txBody>
          <a:bodyPr anchor="b">
            <a:normAutofit/>
          </a:bodyPr>
          <a:lstStyle/>
          <a:p>
            <a:r>
              <a:rPr lang="de-DE" sz="4600" b="1"/>
              <a:t>Allgemein Wichtiges </a:t>
            </a:r>
            <a:r>
              <a:rPr lang="de-DE" sz="4600" b="1">
                <a:effectLst>
                  <a:outerShdw blurRad="38100" dist="38100" dir="2700000" algn="tl">
                    <a:srgbClr val="000000">
                      <a:alpha val="43137"/>
                    </a:srgbClr>
                  </a:outerShdw>
                </a:effectLst>
              </a:rPr>
              <a:t>was zu vermeiden ist</a:t>
            </a:r>
            <a:r>
              <a:rPr lang="de-DE" sz="4600" b="1"/>
              <a:t>:</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E9F7147A-C438-4A53-09FC-7A1768C463E8}"/>
              </a:ext>
            </a:extLst>
          </p:cNvPr>
          <p:cNvSpPr>
            <a:spLocks noGrp="1"/>
          </p:cNvSpPr>
          <p:nvPr>
            <p:ph idx="1"/>
          </p:nvPr>
        </p:nvSpPr>
        <p:spPr>
          <a:xfrm>
            <a:off x="572493" y="2071316"/>
            <a:ext cx="6713552" cy="4119172"/>
          </a:xfrm>
        </p:spPr>
        <p:txBody>
          <a:bodyPr anchor="t">
            <a:normAutofit/>
          </a:bodyPr>
          <a:lstStyle/>
          <a:p>
            <a:r>
              <a:rPr lang="de-DE" sz="2000"/>
              <a:t>Auf den Hund zu rennen – Bedrohung / Angst</a:t>
            </a:r>
          </a:p>
          <a:p>
            <a:r>
              <a:rPr lang="de-DE" sz="2000"/>
              <a:t>Über den Hund beugen, am Fell ziehen – Bedrohung / Angst</a:t>
            </a:r>
          </a:p>
          <a:p>
            <a:r>
              <a:rPr lang="de-DE" sz="2000"/>
              <a:t>Den Hund zu feste drücken – innere Verletzungen</a:t>
            </a:r>
          </a:p>
          <a:p>
            <a:r>
              <a:rPr lang="de-DE" sz="2000"/>
              <a:t>Arme hoch reißen – animiert zum springen</a:t>
            </a:r>
          </a:p>
          <a:p>
            <a:r>
              <a:rPr lang="de-DE" sz="2000"/>
              <a:t>Vor dem Hund weglaufen – nur zur Spielaufforderung</a:t>
            </a:r>
          </a:p>
          <a:p>
            <a:r>
              <a:rPr lang="de-DE" sz="2000"/>
              <a:t>Schreien oder lautes Reden – Angst, bezieht der Hund auf sich</a:t>
            </a:r>
          </a:p>
          <a:p>
            <a:r>
              <a:rPr lang="de-DE" sz="2000"/>
              <a:t>schimpfen (Nein, lass das etc.)</a:t>
            </a:r>
          </a:p>
          <a:p>
            <a:r>
              <a:rPr lang="de-DE" sz="2000"/>
              <a:t>Bestrafung, böses Gesicht – ausschimpfen – genervt sein wenn Übungen nicht funktionieren/ einfach neutral lächelnd beenden mich anrufen ;)</a:t>
            </a:r>
          </a:p>
        </p:txBody>
      </p:sp>
      <p:pic>
        <p:nvPicPr>
          <p:cNvPr id="5" name="Picture 4" descr="Ein Foto eines Hundegesichts">
            <a:extLst>
              <a:ext uri="{FF2B5EF4-FFF2-40B4-BE49-F238E27FC236}">
                <a16:creationId xmlns:a16="http://schemas.microsoft.com/office/drawing/2014/main" id="{6812A0F6-CB08-77C0-2B00-EE4633FE292A}"/>
              </a:ext>
            </a:extLst>
          </p:cNvPr>
          <p:cNvPicPr>
            <a:picLocks noChangeAspect="1"/>
          </p:cNvPicPr>
          <p:nvPr/>
        </p:nvPicPr>
        <p:blipFill rotWithShape="1">
          <a:blip r:embed="rId2"/>
          <a:srcRect l="15421" r="12425"/>
          <a:stretch/>
        </p:blipFill>
        <p:spPr>
          <a:xfrm>
            <a:off x="7675658" y="2093976"/>
            <a:ext cx="3941064" cy="4096512"/>
          </a:xfrm>
          <a:prstGeom prst="rect">
            <a:avLst/>
          </a:prstGeom>
        </p:spPr>
      </p:pic>
    </p:spTree>
    <p:extLst>
      <p:ext uri="{BB962C8B-B14F-4D97-AF65-F5344CB8AC3E}">
        <p14:creationId xmlns:p14="http://schemas.microsoft.com/office/powerpoint/2010/main" val="172919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7CCAA-AF70-0E33-D82C-772E60E9A0A2}"/>
              </a:ext>
            </a:extLst>
          </p:cNvPr>
          <p:cNvSpPr>
            <a:spLocks noGrp="1"/>
          </p:cNvSpPr>
          <p:nvPr>
            <p:ph type="title"/>
          </p:nvPr>
        </p:nvSpPr>
        <p:spPr>
          <a:xfrm>
            <a:off x="989400" y="395289"/>
            <a:ext cx="10213200" cy="752575"/>
          </a:xfrm>
        </p:spPr>
        <p:txBody>
          <a:bodyPr>
            <a:normAutofit fontScale="90000"/>
          </a:bodyPr>
          <a:lstStyle/>
          <a:p>
            <a:r>
              <a:rPr lang="de-DE" b="1"/>
              <a:t>Was bringt mir oder meinem Welpen dieser Kurs?</a:t>
            </a:r>
          </a:p>
        </p:txBody>
      </p:sp>
      <p:graphicFrame>
        <p:nvGraphicFramePr>
          <p:cNvPr id="5" name="Inhaltsplatzhalter 2">
            <a:extLst>
              <a:ext uri="{FF2B5EF4-FFF2-40B4-BE49-F238E27FC236}">
                <a16:creationId xmlns:a16="http://schemas.microsoft.com/office/drawing/2014/main" id="{9D4E93E2-1133-0F71-7874-442C76ADDCBC}"/>
              </a:ext>
            </a:extLst>
          </p:cNvPr>
          <p:cNvGraphicFramePr>
            <a:graphicFrameLocks noGrp="1"/>
          </p:cNvGraphicFramePr>
          <p:nvPr>
            <p:ph idx="1"/>
            <p:extLst>
              <p:ext uri="{D42A27DB-BD31-4B8C-83A1-F6EECF244321}">
                <p14:modId xmlns:p14="http://schemas.microsoft.com/office/powerpoint/2010/main" val="2927387524"/>
              </p:ext>
            </p:extLst>
          </p:nvPr>
        </p:nvGraphicFramePr>
        <p:xfrm>
          <a:off x="989400" y="1290636"/>
          <a:ext cx="10213200" cy="5172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9407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nhaltsplatzhalter 4" descr="Ein Bild, das Grafiken, Clipart, Grafikdesign, Cartoon enthält.&#10;&#10;Automatisch generierte Beschreibung">
            <a:extLst>
              <a:ext uri="{FF2B5EF4-FFF2-40B4-BE49-F238E27FC236}">
                <a16:creationId xmlns:a16="http://schemas.microsoft.com/office/drawing/2014/main" id="{9312E0E0-B1CB-73D6-19B8-FA651B9FF537}"/>
              </a:ext>
            </a:extLst>
          </p:cNvPr>
          <p:cNvPicPr>
            <a:picLocks noChangeAspect="1"/>
          </p:cNvPicPr>
          <p:nvPr/>
        </p:nvPicPr>
        <p:blipFill rotWithShape="1">
          <a:blip r:embed="rId2">
            <a:alphaModFix amt="8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032" r="3035"/>
          <a:stretch/>
        </p:blipFill>
        <p:spPr>
          <a:xfrm>
            <a:off x="-4084" y="10"/>
            <a:ext cx="6099050" cy="6857990"/>
          </a:xfrm>
          <a:prstGeom prst="rect">
            <a:avLst/>
          </a:prstGeom>
        </p:spPr>
      </p:pic>
      <p:pic>
        <p:nvPicPr>
          <p:cNvPr id="11" name="Grafik 10">
            <a:extLst>
              <a:ext uri="{FF2B5EF4-FFF2-40B4-BE49-F238E27FC236}">
                <a16:creationId xmlns:a16="http://schemas.microsoft.com/office/drawing/2014/main" id="{20331EE5-EE72-7E9F-96BF-6E42324382D7}"/>
              </a:ext>
            </a:extLst>
          </p:cNvPr>
          <p:cNvPicPr>
            <a:picLocks noChangeAspect="1"/>
          </p:cNvPicPr>
          <p:nvPr/>
        </p:nvPicPr>
        <p:blipFill rotWithShape="1">
          <a:blip r:embed="rId4">
            <a:alphaModFix amt="8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790" r="28217"/>
          <a:stretch/>
        </p:blipFill>
        <p:spPr>
          <a:xfrm>
            <a:off x="6096844" y="10"/>
            <a:ext cx="6095156" cy="6857990"/>
          </a:xfrm>
          <a:prstGeom prst="rect">
            <a:avLst/>
          </a:prstGeom>
        </p:spPr>
      </p:pic>
    </p:spTree>
    <p:extLst>
      <p:ext uri="{BB962C8B-B14F-4D97-AF65-F5344CB8AC3E}">
        <p14:creationId xmlns:p14="http://schemas.microsoft.com/office/powerpoint/2010/main" val="275642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oftware, Computer, Computersymbol enthält.&#10;&#10;Automatisch generierte Beschreibung">
            <a:extLst>
              <a:ext uri="{FF2B5EF4-FFF2-40B4-BE49-F238E27FC236}">
                <a16:creationId xmlns:a16="http://schemas.microsoft.com/office/drawing/2014/main" id="{5655EE00-3522-A9E3-9569-DA7EC6C65D70}"/>
              </a:ext>
            </a:extLst>
          </p:cNvPr>
          <p:cNvPicPr>
            <a:picLocks noChangeAspect="1"/>
          </p:cNvPicPr>
          <p:nvPr/>
        </p:nvPicPr>
        <p:blipFill rotWithShape="1">
          <a:blip r:embed="rId2">
            <a:extLst>
              <a:ext uri="{28A0092B-C50C-407E-A947-70E740481C1C}">
                <a14:useLocalDpi xmlns:a14="http://schemas.microsoft.com/office/drawing/2010/main" val="0"/>
              </a:ext>
            </a:extLst>
          </a:blip>
          <a:srcRect l="41351" t="50165" r="42900" b="35729"/>
          <a:stretch/>
        </p:blipFill>
        <p:spPr>
          <a:xfrm>
            <a:off x="8719456" y="802148"/>
            <a:ext cx="3472543" cy="1966452"/>
          </a:xfrm>
          <a:prstGeom prst="rect">
            <a:avLst/>
          </a:prstGeom>
        </p:spPr>
      </p:pic>
      <p:pic>
        <p:nvPicPr>
          <p:cNvPr id="7" name="Grafik 6" descr="Ein Bild, das Text, Screenshot, Website, Software enthält.&#10;&#10;Automatisch generierte Beschreibung">
            <a:extLst>
              <a:ext uri="{FF2B5EF4-FFF2-40B4-BE49-F238E27FC236}">
                <a16:creationId xmlns:a16="http://schemas.microsoft.com/office/drawing/2014/main" id="{4C8B8D05-C3F4-5AC0-BC74-A4D0E5BD79FA}"/>
              </a:ext>
            </a:extLst>
          </p:cNvPr>
          <p:cNvPicPr>
            <a:picLocks noChangeAspect="1"/>
          </p:cNvPicPr>
          <p:nvPr/>
        </p:nvPicPr>
        <p:blipFill rotWithShape="1">
          <a:blip r:embed="rId3">
            <a:extLst>
              <a:ext uri="{28A0092B-C50C-407E-A947-70E740481C1C}">
                <a14:useLocalDpi xmlns:a14="http://schemas.microsoft.com/office/drawing/2010/main" val="0"/>
              </a:ext>
            </a:extLst>
          </a:blip>
          <a:srcRect l="12258" t="28674" r="14353" b="42652"/>
          <a:stretch/>
        </p:blipFill>
        <p:spPr>
          <a:xfrm>
            <a:off x="1220183" y="2445774"/>
            <a:ext cx="8947356" cy="1966452"/>
          </a:xfrm>
          <a:prstGeom prst="rect">
            <a:avLst/>
          </a:prstGeom>
        </p:spPr>
      </p:pic>
      <p:sp>
        <p:nvSpPr>
          <p:cNvPr id="2" name="Titel 1">
            <a:extLst>
              <a:ext uri="{FF2B5EF4-FFF2-40B4-BE49-F238E27FC236}">
                <a16:creationId xmlns:a16="http://schemas.microsoft.com/office/drawing/2014/main" id="{5BCA94D2-4E23-72E3-17A3-D068BBE0F6F2}"/>
              </a:ext>
            </a:extLst>
          </p:cNvPr>
          <p:cNvSpPr>
            <a:spLocks noGrp="1"/>
          </p:cNvSpPr>
          <p:nvPr>
            <p:ph type="title"/>
          </p:nvPr>
        </p:nvSpPr>
        <p:spPr/>
        <p:txBody>
          <a:bodyPr/>
          <a:lstStyle/>
          <a:p>
            <a:r>
              <a:rPr lang="de-DE" sz="5400" b="1">
                <a:effectLst>
                  <a:outerShdw blurRad="38100" dist="38100" dir="2700000" algn="tl">
                    <a:srgbClr val="000000">
                      <a:alpha val="43137"/>
                    </a:srgbClr>
                  </a:outerShdw>
                </a:effectLst>
              </a:rPr>
              <a:t>Beschäftigung</a:t>
            </a:r>
            <a:r>
              <a:rPr lang="de-DE" b="1"/>
              <a:t> während der Autofahrt</a:t>
            </a:r>
          </a:p>
        </p:txBody>
      </p:sp>
      <p:sp>
        <p:nvSpPr>
          <p:cNvPr id="3" name="Inhaltsplatzhalter 2">
            <a:extLst>
              <a:ext uri="{FF2B5EF4-FFF2-40B4-BE49-F238E27FC236}">
                <a16:creationId xmlns:a16="http://schemas.microsoft.com/office/drawing/2014/main" id="{F470D9AD-0C9C-0519-095C-F69772A1274B}"/>
              </a:ext>
            </a:extLst>
          </p:cNvPr>
          <p:cNvSpPr>
            <a:spLocks noGrp="1"/>
          </p:cNvSpPr>
          <p:nvPr>
            <p:ph idx="1"/>
          </p:nvPr>
        </p:nvSpPr>
        <p:spPr>
          <a:xfrm>
            <a:off x="989400" y="1685925"/>
            <a:ext cx="10213200" cy="5044059"/>
          </a:xfrm>
        </p:spPr>
        <p:txBody>
          <a:bodyPr>
            <a:normAutofit lnSpcReduction="10000"/>
          </a:bodyPr>
          <a:lstStyle/>
          <a:p>
            <a:r>
              <a:rPr lang="de-DE"/>
              <a:t>Beschäftigung: gefüllter Kong, hier eher Vorsicht – Erstickungsgefahr / </a:t>
            </a:r>
          </a:p>
          <a:p>
            <a:endParaRPr lang="de-DE"/>
          </a:p>
          <a:p>
            <a:endParaRPr lang="de-DE"/>
          </a:p>
          <a:p>
            <a:pPr marL="0" indent="0">
              <a:buNone/>
            </a:pPr>
            <a:endParaRPr lang="de-DE"/>
          </a:p>
          <a:p>
            <a:pPr marL="0" indent="0">
              <a:buNone/>
            </a:pPr>
            <a:endParaRPr lang="de-DE"/>
          </a:p>
          <a:p>
            <a:r>
              <a:rPr lang="de-DE"/>
              <a:t>Toppl</a:t>
            </a:r>
          </a:p>
          <a:p>
            <a:r>
              <a:rPr lang="de-DE"/>
              <a:t>Naturjoghurt / pürierter Apfel – oder ganze Stücke / Zucchini / Möhrenschnitzel / Gurke / etwas Leberwurst für den Geruch</a:t>
            </a:r>
          </a:p>
          <a:p>
            <a:r>
              <a:rPr lang="de-DE"/>
              <a:t>Das Ausschlecken und Kauen wirkt beruhigend auf einer so langen Fahrt</a:t>
            </a:r>
          </a:p>
        </p:txBody>
      </p:sp>
    </p:spTree>
    <p:extLst>
      <p:ext uri="{BB962C8B-B14F-4D97-AF65-F5344CB8AC3E}">
        <p14:creationId xmlns:p14="http://schemas.microsoft.com/office/powerpoint/2010/main" val="1825904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7C1EC1B-9B00-B6C3-E6AE-CDF6927C666F}"/>
              </a:ext>
            </a:extLst>
          </p:cNvPr>
          <p:cNvSpPr>
            <a:spLocks noGrp="1"/>
          </p:cNvSpPr>
          <p:nvPr>
            <p:ph type="title"/>
          </p:nvPr>
        </p:nvSpPr>
        <p:spPr>
          <a:xfrm>
            <a:off x="838200" y="365125"/>
            <a:ext cx="10515600" cy="1325563"/>
          </a:xfrm>
        </p:spPr>
        <p:txBody>
          <a:bodyPr>
            <a:normAutofit/>
          </a:bodyPr>
          <a:lstStyle/>
          <a:p>
            <a:r>
              <a:rPr lang="de-DE" sz="5400" b="1">
                <a:effectLst>
                  <a:outerShdw blurRad="38100" dist="38100" dir="2700000" algn="tl">
                    <a:srgbClr val="000000">
                      <a:alpha val="43137"/>
                    </a:srgbClr>
                  </a:outerShdw>
                </a:effectLst>
              </a:rPr>
              <a:t>Beschäftigung</a:t>
            </a:r>
            <a:r>
              <a:rPr lang="de-DE" sz="5400" b="1"/>
              <a:t> / Spielzeug</a:t>
            </a:r>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5C0791DF-B024-25EF-6E9B-FDD63B4DEEED}"/>
              </a:ext>
            </a:extLst>
          </p:cNvPr>
          <p:cNvSpPr>
            <a:spLocks noGrp="1"/>
          </p:cNvSpPr>
          <p:nvPr>
            <p:ph idx="1"/>
          </p:nvPr>
        </p:nvSpPr>
        <p:spPr>
          <a:xfrm>
            <a:off x="838200" y="1929384"/>
            <a:ext cx="10515600" cy="4251960"/>
          </a:xfrm>
        </p:spPr>
        <p:txBody>
          <a:bodyPr>
            <a:normAutofit/>
          </a:bodyPr>
          <a:lstStyle/>
          <a:p>
            <a:endParaRPr lang="de-DE" sz="2200"/>
          </a:p>
          <a:p>
            <a:r>
              <a:rPr lang="de-DE" sz="2200"/>
              <a:t>Spielzeug zur Ablenkung. Die Fahrgeräusche und Vibrationen sind irritierend und sorgen für Aufregung. </a:t>
            </a:r>
          </a:p>
          <a:p>
            <a:r>
              <a:rPr lang="de-DE" sz="2200"/>
              <a:t>Quitschie / Zergel- geflochtenes Material meist mit 2 dicken Knoten am Ende</a:t>
            </a:r>
          </a:p>
          <a:p>
            <a:r>
              <a:rPr lang="de-DE" sz="2200"/>
              <a:t>Vorsicht bei quietschendem Material – das Plastik wird oft von dem Welpen rausgekaut und verschluckt, ebenso bei Stofftier und anderen schnell durchgebissenen Materialien, diese könne verschluckt werden und schwere Erkrankungen hervorrufen / Magenverletzung - Darmverschluss. Lieber unter Beobachtung verwenden. Hier eignet sich sehr gut die Spielsachen von Kong</a:t>
            </a:r>
          </a:p>
        </p:txBody>
      </p:sp>
    </p:spTree>
    <p:extLst>
      <p:ext uri="{BB962C8B-B14F-4D97-AF65-F5344CB8AC3E}">
        <p14:creationId xmlns:p14="http://schemas.microsoft.com/office/powerpoint/2010/main" val="851017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A5F5F6F-5527-3E51-0C7C-63CA60ADB064}"/>
              </a:ext>
            </a:extLst>
          </p:cNvPr>
          <p:cNvSpPr>
            <a:spLocks noGrp="1"/>
          </p:cNvSpPr>
          <p:nvPr>
            <p:ph type="title"/>
          </p:nvPr>
        </p:nvSpPr>
        <p:spPr>
          <a:xfrm>
            <a:off x="838200" y="365125"/>
            <a:ext cx="10515600" cy="1325563"/>
          </a:xfrm>
        </p:spPr>
        <p:txBody>
          <a:bodyPr>
            <a:normAutofit/>
          </a:bodyPr>
          <a:lstStyle/>
          <a:p>
            <a:r>
              <a:rPr lang="de-DE" sz="4200" b="1">
                <a:effectLst>
                  <a:outerShdw blurRad="38100" dist="38100" dir="2700000" algn="tl">
                    <a:srgbClr val="000000">
                      <a:alpha val="43137"/>
                    </a:srgbClr>
                  </a:outerShdw>
                </a:effectLst>
              </a:rPr>
              <a:t>Beschäftigung </a:t>
            </a:r>
            <a:r>
              <a:rPr lang="de-DE" sz="4200" b="1"/>
              <a:t>/ Sozialkontakt, Kong, Kauknochen</a:t>
            </a:r>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20AF3F66-98DB-E142-B910-CE8937B7954E}"/>
              </a:ext>
            </a:extLst>
          </p:cNvPr>
          <p:cNvSpPr>
            <a:spLocks noGrp="1"/>
          </p:cNvSpPr>
          <p:nvPr>
            <p:ph idx="1"/>
          </p:nvPr>
        </p:nvSpPr>
        <p:spPr>
          <a:xfrm>
            <a:off x="838200" y="1929384"/>
            <a:ext cx="10515600" cy="4251960"/>
          </a:xfrm>
        </p:spPr>
        <p:txBody>
          <a:bodyPr>
            <a:normAutofit/>
          </a:bodyPr>
          <a:lstStyle/>
          <a:p>
            <a:r>
              <a:rPr lang="de-DE" sz="2200"/>
              <a:t>Ruhig den Arm in die Box legen, sollte der Welpe sich anschmiegen – zu lassen</a:t>
            </a:r>
          </a:p>
          <a:p>
            <a:r>
              <a:rPr lang="de-DE" sz="2200"/>
              <a:t>Auf Körpersprache achten, wenn er nicht berührt werden möchte  (Wegschauen, wegdrehen, über die Nase lecken, Gähnen, einfrieren – starre unbewegliche Körperhaltung), bitte darauf achten – Hand von unten nähern – Vermeiden von über dem Kopf streicheln (Bedrohung), ruhige lange Streichbewegung in Richtung des Haarwuchses</a:t>
            </a:r>
          </a:p>
          <a:p>
            <a:r>
              <a:rPr lang="de-DE" sz="2200"/>
              <a:t>Evtl. den Kong in der Nähe des Kopfes halten – wenn er näher kommt die Hand entfernen, das Spielzeug vom Hund wegbewegen, da es sonst bedrohlich wirkt, das dient lediglich zur Beruhigung auf der Autofahrt</a:t>
            </a:r>
          </a:p>
          <a:p>
            <a:r>
              <a:rPr lang="de-DE" sz="2200"/>
              <a:t>Etwas zum Kauen – wirkt beruhigend</a:t>
            </a:r>
          </a:p>
          <a:p>
            <a:r>
              <a:rPr lang="de-DE" sz="2200"/>
              <a:t>Schleckmatte – gleicher Brei wie für den Kong und beides einfrieren</a:t>
            </a:r>
          </a:p>
          <a:p>
            <a:endParaRPr lang="de-DE" sz="2200"/>
          </a:p>
          <a:p>
            <a:endParaRPr lang="de-DE" sz="2200"/>
          </a:p>
        </p:txBody>
      </p:sp>
    </p:spTree>
    <p:extLst>
      <p:ext uri="{BB962C8B-B14F-4D97-AF65-F5344CB8AC3E}">
        <p14:creationId xmlns:p14="http://schemas.microsoft.com/office/powerpoint/2010/main" val="409819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1A9AB-4EAE-FBB9-02B5-B674F3BBB8BB}"/>
              </a:ext>
            </a:extLst>
          </p:cNvPr>
          <p:cNvSpPr>
            <a:spLocks noGrp="1"/>
          </p:cNvSpPr>
          <p:nvPr>
            <p:ph type="title"/>
          </p:nvPr>
        </p:nvSpPr>
        <p:spPr>
          <a:xfrm>
            <a:off x="88909" y="221799"/>
            <a:ext cx="8031833" cy="1720850"/>
          </a:xfrm>
        </p:spPr>
        <p:txBody>
          <a:bodyPr vert="horz" lIns="91440" tIns="45720" rIns="91440" bIns="45720" rtlCol="0" anchor="ctr" anchorCtr="0">
            <a:normAutofit/>
          </a:bodyPr>
          <a:lstStyle/>
          <a:p>
            <a:pPr algn="ctr"/>
            <a:r>
              <a:rPr lang="en-US" sz="5400" b="1">
                <a:effectLst>
                  <a:outerShdw blurRad="38100" dist="38100" dir="2700000" algn="tl">
                    <a:srgbClr val="000000">
                      <a:alpha val="43137"/>
                    </a:srgbClr>
                  </a:outerShdw>
                </a:effectLst>
              </a:rPr>
              <a:t>Beschäftigung </a:t>
            </a:r>
            <a:r>
              <a:rPr lang="en-US" sz="4800" b="1"/>
              <a:t> Leck Matten</a:t>
            </a:r>
          </a:p>
        </p:txBody>
      </p:sp>
      <p:pic>
        <p:nvPicPr>
          <p:cNvPr id="5" name="Inhaltsplatzhalter 4" descr="Ein Bild, das Text, Screenshot, Betriebssystem, Computersymbol enthält.&#10;&#10;Automatisch generierte Beschreibung">
            <a:extLst>
              <a:ext uri="{FF2B5EF4-FFF2-40B4-BE49-F238E27FC236}">
                <a16:creationId xmlns:a16="http://schemas.microsoft.com/office/drawing/2014/main" id="{B3243AF6-236E-9B9F-9259-8C9FF0B40289}"/>
              </a:ext>
            </a:extLst>
          </p:cNvPr>
          <p:cNvPicPr>
            <a:picLocks noChangeAspect="1"/>
          </p:cNvPicPr>
          <p:nvPr/>
        </p:nvPicPr>
        <p:blipFill rotWithShape="1">
          <a:blip r:embed="rId2">
            <a:extLst>
              <a:ext uri="{28A0092B-C50C-407E-A947-70E740481C1C}">
                <a14:useLocalDpi xmlns:a14="http://schemas.microsoft.com/office/drawing/2010/main" val="0"/>
              </a:ext>
            </a:extLst>
          </a:blip>
          <a:srcRect l="3730" t="10594" r="3184" b="24185"/>
          <a:stretch/>
        </p:blipFill>
        <p:spPr>
          <a:xfrm>
            <a:off x="719667" y="2011224"/>
            <a:ext cx="11146017" cy="4392837"/>
          </a:xfrm>
          <a:prstGeom prst="rect">
            <a:avLst/>
          </a:prstGeom>
        </p:spPr>
      </p:pic>
    </p:spTree>
    <p:extLst>
      <p:ext uri="{BB962C8B-B14F-4D97-AF65-F5344CB8AC3E}">
        <p14:creationId xmlns:p14="http://schemas.microsoft.com/office/powerpoint/2010/main" val="3695726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1C70B-EB7E-B997-7049-689F91B2D011}"/>
              </a:ext>
            </a:extLst>
          </p:cNvPr>
          <p:cNvSpPr>
            <a:spLocks noGrp="1"/>
          </p:cNvSpPr>
          <p:nvPr>
            <p:ph type="title"/>
          </p:nvPr>
        </p:nvSpPr>
        <p:spPr/>
        <p:txBody>
          <a:bodyPr/>
          <a:lstStyle/>
          <a:p>
            <a:r>
              <a:rPr lang="de-DE" sz="5400" b="1">
                <a:effectLst>
                  <a:outerShdw blurRad="38100" dist="38100" dir="2700000" algn="tl">
                    <a:srgbClr val="000000">
                      <a:alpha val="43137"/>
                    </a:srgbClr>
                  </a:outerShdw>
                </a:effectLst>
              </a:rPr>
              <a:t>Beschäftigung </a:t>
            </a:r>
            <a:r>
              <a:rPr lang="de-DE" b="1"/>
              <a:t>/ Schnüffelteppich</a:t>
            </a:r>
          </a:p>
        </p:txBody>
      </p:sp>
      <p:pic>
        <p:nvPicPr>
          <p:cNvPr id="4" name="Inhaltsplatzhalter 6" descr="Ein Bild, das Text, Screenshot, Software, Webseite enthält.&#10;&#10;Automatisch generierte Beschreibung">
            <a:extLst>
              <a:ext uri="{FF2B5EF4-FFF2-40B4-BE49-F238E27FC236}">
                <a16:creationId xmlns:a16="http://schemas.microsoft.com/office/drawing/2014/main" id="{5735B86B-90AC-143C-4612-5A714E88FE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03" t="32094" r="4687" b="4113"/>
          <a:stretch/>
        </p:blipFill>
        <p:spPr>
          <a:xfrm>
            <a:off x="96246" y="1451387"/>
            <a:ext cx="11801840" cy="4622842"/>
          </a:xfrm>
        </p:spPr>
      </p:pic>
    </p:spTree>
    <p:extLst>
      <p:ext uri="{BB962C8B-B14F-4D97-AF65-F5344CB8AC3E}">
        <p14:creationId xmlns:p14="http://schemas.microsoft.com/office/powerpoint/2010/main" val="1542749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156E8A5-86BF-2896-09D1-1DF3881D21F7}"/>
              </a:ext>
            </a:extLst>
          </p:cNvPr>
          <p:cNvSpPr>
            <a:spLocks noGrp="1"/>
          </p:cNvSpPr>
          <p:nvPr>
            <p:ph type="title"/>
          </p:nvPr>
        </p:nvSpPr>
        <p:spPr>
          <a:xfrm>
            <a:off x="838200" y="365125"/>
            <a:ext cx="10515600" cy="1325563"/>
          </a:xfrm>
        </p:spPr>
        <p:txBody>
          <a:bodyPr>
            <a:normAutofit/>
          </a:bodyPr>
          <a:lstStyle/>
          <a:p>
            <a:r>
              <a:rPr lang="de-DE" sz="5400" b="1"/>
              <a:t>Zu Hause angekommen</a:t>
            </a:r>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625FC5C2-9CB7-1715-F9C1-D81C1431F734}"/>
              </a:ext>
            </a:extLst>
          </p:cNvPr>
          <p:cNvSpPr>
            <a:spLocks noGrp="1"/>
          </p:cNvSpPr>
          <p:nvPr>
            <p:ph idx="1"/>
          </p:nvPr>
        </p:nvSpPr>
        <p:spPr>
          <a:xfrm>
            <a:off x="838200" y="1929384"/>
            <a:ext cx="10515600" cy="4251960"/>
          </a:xfrm>
        </p:spPr>
        <p:txBody>
          <a:bodyPr>
            <a:normAutofit/>
          </a:bodyPr>
          <a:lstStyle/>
          <a:p>
            <a:r>
              <a:rPr lang="de-DE" sz="2200" dirty="0"/>
              <a:t>Welpen nicht aus dem Auto springen lassen – Knochen sind noch zu weich, kann zu Verletzungen führen / absplittern von Knochen – humpeln – Arthrose etc. wäre die Folge</a:t>
            </a:r>
          </a:p>
          <a:p>
            <a:r>
              <a:rPr lang="de-DE" sz="2200" dirty="0"/>
              <a:t>Entweder mit der Box aus dem Auto heben oder auf dem Arm aus dem Auto heben, bitte das Geschirr und Halsband während der Fahrt anlassen</a:t>
            </a:r>
          </a:p>
          <a:p>
            <a:r>
              <a:rPr lang="de-DE" sz="2200" dirty="0"/>
              <a:t>Dann sofort zu einer geeigneten Pinkelstelle gehen bevor es ins Haus geh., Garten am Haus, wo er auch nachts sein Geschäft erledigen kann oder mal schnell tagsüber</a:t>
            </a:r>
          </a:p>
          <a:p>
            <a:r>
              <a:rPr lang="de-DE" sz="2200" dirty="0"/>
              <a:t>Die Box aus dem Auto dann im Haus positionieren, mit Kong und Schleckmatte – damit er sich dort beschäftigen kann</a:t>
            </a:r>
          </a:p>
          <a:p>
            <a:r>
              <a:rPr lang="de-DE" sz="2200" dirty="0"/>
              <a:t>Spaziergang: 5 Minuten pro Lebensmonat – 1 Runde (hin und zurück), </a:t>
            </a:r>
          </a:p>
          <a:p>
            <a:r>
              <a:rPr lang="de-DE" sz="2200" b="1" dirty="0"/>
              <a:t>Mögliche</a:t>
            </a:r>
            <a:r>
              <a:rPr lang="de-DE" sz="2200" dirty="0"/>
              <a:t> </a:t>
            </a:r>
            <a:r>
              <a:rPr lang="de-DE" sz="2200" b="1" dirty="0"/>
              <a:t>Verhalten</a:t>
            </a:r>
            <a:r>
              <a:rPr lang="de-DE" sz="2200" dirty="0"/>
              <a:t>: will nicht vor die Tür – legt sich nach einigen Metern direkt am Haus hin</a:t>
            </a:r>
          </a:p>
        </p:txBody>
      </p:sp>
    </p:spTree>
    <p:extLst>
      <p:ext uri="{BB962C8B-B14F-4D97-AF65-F5344CB8AC3E}">
        <p14:creationId xmlns:p14="http://schemas.microsoft.com/office/powerpoint/2010/main" val="176226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625EDE3-8C90-BC1F-CEE7-3F7D09375D92}"/>
              </a:ext>
            </a:extLst>
          </p:cNvPr>
          <p:cNvSpPr>
            <a:spLocks noGrp="1"/>
          </p:cNvSpPr>
          <p:nvPr>
            <p:ph type="title"/>
          </p:nvPr>
        </p:nvSpPr>
        <p:spPr>
          <a:xfrm>
            <a:off x="838200" y="365125"/>
            <a:ext cx="10515600" cy="1325563"/>
          </a:xfrm>
        </p:spPr>
        <p:txBody>
          <a:bodyPr>
            <a:normAutofit fontScale="90000"/>
          </a:bodyPr>
          <a:lstStyle/>
          <a:p>
            <a:br>
              <a:rPr lang="de-DE" sz="2600" b="1"/>
            </a:br>
            <a:r>
              <a:rPr lang="de-DE" sz="6000" b="1">
                <a:effectLst>
                  <a:outerShdw blurRad="38100" dist="38100" dir="2700000" algn="tl">
                    <a:srgbClr val="000000">
                      <a:alpha val="43137"/>
                    </a:srgbClr>
                  </a:outerShdw>
                </a:effectLst>
              </a:rPr>
              <a:t>Stubenreinheit</a:t>
            </a:r>
            <a:r>
              <a:rPr lang="de-DE" sz="2600"/>
              <a:t>	</a:t>
            </a:r>
            <a:br>
              <a:rPr lang="de-DE" sz="2600"/>
            </a:br>
            <a:endParaRPr lang="de-DE" sz="2600"/>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89A2C457-F815-4B2E-2B00-1D2D55AF671B}"/>
              </a:ext>
            </a:extLst>
          </p:cNvPr>
          <p:cNvSpPr>
            <a:spLocks noGrp="1"/>
          </p:cNvSpPr>
          <p:nvPr>
            <p:ph idx="1"/>
          </p:nvPr>
        </p:nvSpPr>
        <p:spPr>
          <a:xfrm>
            <a:off x="838200" y="1929384"/>
            <a:ext cx="10515600" cy="4251960"/>
          </a:xfrm>
        </p:spPr>
        <p:txBody>
          <a:bodyPr>
            <a:normAutofit/>
          </a:bodyPr>
          <a:lstStyle/>
          <a:p>
            <a:r>
              <a:rPr lang="de-DE" sz="1700" u="sng"/>
              <a:t>Wann muss ein Hund sich lösen? </a:t>
            </a:r>
            <a:r>
              <a:rPr lang="de-DE" sz="1700"/>
              <a:t>Gute beobachten und schnell sein, kann auch verbal signalisiert werden mit z. B. „Musst du raus?“ oder „Pippi?“ Immer ein Signal für ein Verhalten</a:t>
            </a:r>
          </a:p>
          <a:p>
            <a:r>
              <a:rPr lang="de-DE" sz="1700"/>
              <a:t>- nach dem Schlafen</a:t>
            </a:r>
          </a:p>
          <a:p>
            <a:r>
              <a:rPr lang="de-DE" sz="1700"/>
              <a:t>- nach dem Spielen</a:t>
            </a:r>
          </a:p>
          <a:p>
            <a:r>
              <a:rPr lang="de-DE" sz="1700"/>
              <a:t>- nach dem Fressen</a:t>
            </a:r>
          </a:p>
          <a:p>
            <a:r>
              <a:rPr lang="de-DE" sz="1700"/>
              <a:t>Den Welpen nicht wecken, um mit ihm rauszugehen. Bitte schlafen lassen – ansonsten wird es ein nervöser Hund. </a:t>
            </a:r>
          </a:p>
          <a:p>
            <a:r>
              <a:rPr lang="de-DE" sz="1700"/>
              <a:t>Den Welpen nicht drängeln oder hetzen, dann wird er sein Geschäft nicht erledigen.</a:t>
            </a:r>
          </a:p>
          <a:p>
            <a:r>
              <a:rPr lang="de-DE" sz="1700"/>
              <a:t>Sollte er doch mal im Haus oder in der Wohnung sich lösen, dann Kommentarlos entfernen. Nicht den Hund ermahnen, ausschimpfen oder genervt sein. Atmen und Lappen holen. </a:t>
            </a:r>
            <a:r>
              <a:rPr lang="de-DE" sz="1700" i="0">
                <a:effectLst/>
                <a:latin typeface="Noto Color Emoji"/>
              </a:rPr>
              <a:t>😉 </a:t>
            </a:r>
            <a:r>
              <a:rPr lang="de-DE" sz="1700"/>
              <a:t>Der Hund weiß nicht, warum sein Mensch gerade diesen aggressiv riechenden Hormoncocktail ausschüttet. Böser Gesichtsausdruck wirkt auch bedrohlich. Mythos: Der Hund weiß genau, was er getan hat. Nein: denn auch für Bestrafung gilt die 0,1-0,2 Sekunden-Regel, der Hund versucht seinen Menschen positiv zu stimmen, mit Beschwichtigungssignale: Blinzeln, geduckte Körperhaltung, eingezogene Rute, evtl. Meideverhalten, Flucht. Achtung: Tierschutz! Schmerzen-Leiden-Schäden</a:t>
            </a:r>
          </a:p>
        </p:txBody>
      </p:sp>
    </p:spTree>
    <p:extLst>
      <p:ext uri="{BB962C8B-B14F-4D97-AF65-F5344CB8AC3E}">
        <p14:creationId xmlns:p14="http://schemas.microsoft.com/office/powerpoint/2010/main" val="119574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2378</Words>
  <Application>Microsoft Office PowerPoint</Application>
  <PresentationFormat>Breitbild</PresentationFormat>
  <Paragraphs>191</Paragraphs>
  <Slides>26</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26</vt:i4>
      </vt:variant>
    </vt:vector>
  </HeadingPairs>
  <TitlesOfParts>
    <vt:vector size="33" baseType="lpstr">
      <vt:lpstr>Arial</vt:lpstr>
      <vt:lpstr>Calibri</vt:lpstr>
      <vt:lpstr>Calibri Light</vt:lpstr>
      <vt:lpstr>Noto Color Emoji</vt:lpstr>
      <vt:lpstr>Times New Roman</vt:lpstr>
      <vt:lpstr>Wingdings</vt:lpstr>
      <vt:lpstr>Office Theme</vt:lpstr>
      <vt:lpstr>Ein Welpe zieht ein</vt:lpstr>
      <vt:lpstr>Die Autofahrt nach Hause </vt:lpstr>
      <vt:lpstr>Beschäftigung während der Autofahrt</vt:lpstr>
      <vt:lpstr>Beschäftigung / Spielzeug</vt:lpstr>
      <vt:lpstr>Beschäftigung / Sozialkontakt, Kong, Kauknochen</vt:lpstr>
      <vt:lpstr>Beschäftigung  Leck Matten</vt:lpstr>
      <vt:lpstr>Beschäftigung / Schnüffelteppich</vt:lpstr>
      <vt:lpstr>Zu Hause angekommen</vt:lpstr>
      <vt:lpstr> Stubenreinheit  </vt:lpstr>
      <vt:lpstr>Training allgemein</vt:lpstr>
      <vt:lpstr>1. Trainingsgrundsätze / hat der Mensch einen schlechten Tag, nicht trainieren!</vt:lpstr>
      <vt:lpstr>2. Checkliste / Verstärkung</vt:lpstr>
      <vt:lpstr>Anspringen vermeiden</vt:lpstr>
      <vt:lpstr>Capturing Sitz und Platz</vt:lpstr>
      <vt:lpstr>Handtarget</vt:lpstr>
      <vt:lpstr>Rückruf immer in Verbindung mit einem tollen Spiel</vt:lpstr>
      <vt:lpstr>4. Signale für Verhalten, Sitz und Co.</vt:lpstr>
      <vt:lpstr>5. Stress-Verhalten beim Training</vt:lpstr>
      <vt:lpstr>Schlaf und Liegeplatz</vt:lpstr>
      <vt:lpstr>Ruhezeit</vt:lpstr>
      <vt:lpstr>Fressen</vt:lpstr>
      <vt:lpstr>Beißhemmung</vt:lpstr>
      <vt:lpstr>Zahnwechsel</vt:lpstr>
      <vt:lpstr>Allgemein Wichtiges was zu vermeiden ist:</vt:lpstr>
      <vt:lpstr>Was bringt mir oder meinem Welpen dieser Kurs?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Welpe zieht ein</dc:title>
  <dc:creator>hundeserviceschenzer@gmail.com</dc:creator>
  <cp:lastModifiedBy>Melanie Schenzer</cp:lastModifiedBy>
  <cp:revision>2</cp:revision>
  <dcterms:created xsi:type="dcterms:W3CDTF">2023-05-07T12:16:16Z</dcterms:created>
  <dcterms:modified xsi:type="dcterms:W3CDTF">2025-05-24T13:22:44Z</dcterms:modified>
</cp:coreProperties>
</file>